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tags/tag16.xml" ContentType="application/vnd.openxmlformats-officedocument.presentationml.tags+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tags/tag17.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89" r:id="rId1"/>
  </p:sldMasterIdLst>
  <p:notesMasterIdLst>
    <p:notesMasterId r:id="rId29"/>
  </p:notesMasterIdLst>
  <p:handoutMasterIdLst>
    <p:handoutMasterId r:id="rId30"/>
  </p:handoutMasterIdLst>
  <p:sldIdLst>
    <p:sldId id="256" r:id="rId2"/>
    <p:sldId id="259" r:id="rId3"/>
    <p:sldId id="261" r:id="rId4"/>
    <p:sldId id="275" r:id="rId5"/>
    <p:sldId id="274" r:id="rId6"/>
    <p:sldId id="293" r:id="rId7"/>
    <p:sldId id="295" r:id="rId8"/>
    <p:sldId id="297" r:id="rId9"/>
    <p:sldId id="300" r:id="rId10"/>
    <p:sldId id="305" r:id="rId11"/>
    <p:sldId id="309" r:id="rId12"/>
    <p:sldId id="301" r:id="rId13"/>
    <p:sldId id="311" r:id="rId14"/>
    <p:sldId id="302" r:id="rId15"/>
    <p:sldId id="303" r:id="rId16"/>
    <p:sldId id="306" r:id="rId17"/>
    <p:sldId id="307" r:id="rId18"/>
    <p:sldId id="308" r:id="rId19"/>
    <p:sldId id="310" r:id="rId20"/>
    <p:sldId id="298" r:id="rId21"/>
    <p:sldId id="299" r:id="rId22"/>
    <p:sldId id="273" r:id="rId23"/>
    <p:sldId id="284" r:id="rId24"/>
    <p:sldId id="312" r:id="rId25"/>
    <p:sldId id="313" r:id="rId26"/>
    <p:sldId id="263" r:id="rId27"/>
    <p:sldId id="290" r:id="rId28"/>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yus, Patricia" initials="PLT" lastIdx="2" clrIdx="0"/>
  <p:cmAuthor id="1" name="Jana Sjoquist" initials="J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7B9899"/>
    <a:srgbClr val="006600"/>
    <a:srgbClr val="0000CC"/>
    <a:srgbClr val="FFFF66"/>
    <a:srgbClr val="FFCC00"/>
    <a:srgbClr val="00C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1" autoAdjust="0"/>
    <p:restoredTop sz="70106" autoAdjust="0"/>
  </p:normalViewPr>
  <p:slideViewPr>
    <p:cSldViewPr>
      <p:cViewPr>
        <p:scale>
          <a:sx n="60" d="100"/>
          <a:sy n="60" d="100"/>
        </p:scale>
        <p:origin x="-1026" y="-78"/>
      </p:cViewPr>
      <p:guideLst>
        <p:guide orient="horz" pos="2160"/>
        <p:guide pos="2880"/>
      </p:guideLst>
    </p:cSldViewPr>
  </p:slideViewPr>
  <p:outlineViewPr>
    <p:cViewPr>
      <p:scale>
        <a:sx n="33" d="100"/>
        <a:sy n="33" d="100"/>
      </p:scale>
      <p:origin x="0" y="283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1950" y="-90"/>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1" y="0"/>
            <a:ext cx="3077524" cy="468782"/>
          </a:xfrm>
          <a:prstGeom prst="rect">
            <a:avLst/>
          </a:prstGeom>
          <a:noFill/>
          <a:ln w="9525">
            <a:noFill/>
            <a:miter lim="800000"/>
            <a:headEnd/>
            <a:tailEnd/>
          </a:ln>
          <a:effectLst/>
        </p:spPr>
        <p:txBody>
          <a:bodyPr vert="horz" wrap="square" lIns="94220" tIns="47109" rIns="94220" bIns="47109" numCol="1" anchor="t" anchorCtr="0" compatLnSpc="1">
            <a:prstTxWarp prst="textNoShape">
              <a:avLst/>
            </a:prstTxWarp>
          </a:bodyPr>
          <a:lstStyle>
            <a:lvl1pPr defTabSz="942183">
              <a:defRPr kumimoji="1" sz="1200">
                <a:latin typeface="Tahoma" pitchFamily="34" charset="0"/>
              </a:defRPr>
            </a:lvl1pPr>
          </a:lstStyle>
          <a:p>
            <a:pPr>
              <a:defRPr/>
            </a:pPr>
            <a:r>
              <a:rPr lang="en-US" dirty="0" smtClean="0"/>
              <a:t>OFP Training Slides Version A</a:t>
            </a:r>
            <a:endParaRPr lang="en-US" dirty="0"/>
          </a:p>
        </p:txBody>
      </p:sp>
      <p:sp>
        <p:nvSpPr>
          <p:cNvPr id="19459" name="Rectangle 3"/>
          <p:cNvSpPr>
            <a:spLocks noGrp="1" noChangeArrowheads="1"/>
          </p:cNvSpPr>
          <p:nvPr>
            <p:ph type="dt" sz="quarter" idx="1"/>
          </p:nvPr>
        </p:nvSpPr>
        <p:spPr bwMode="auto">
          <a:xfrm>
            <a:off x="4023341" y="0"/>
            <a:ext cx="3077524" cy="468782"/>
          </a:xfrm>
          <a:prstGeom prst="rect">
            <a:avLst/>
          </a:prstGeom>
          <a:noFill/>
          <a:ln w="9525">
            <a:noFill/>
            <a:miter lim="800000"/>
            <a:headEnd/>
            <a:tailEnd/>
          </a:ln>
          <a:effectLst/>
        </p:spPr>
        <p:txBody>
          <a:bodyPr vert="horz" wrap="square" lIns="94220" tIns="47109" rIns="94220" bIns="47109" numCol="1" anchor="t" anchorCtr="0" compatLnSpc="1">
            <a:prstTxWarp prst="textNoShape">
              <a:avLst/>
            </a:prstTxWarp>
          </a:bodyPr>
          <a:lstStyle>
            <a:lvl1pPr algn="r" defTabSz="942183">
              <a:defRPr kumimoji="1" sz="1200">
                <a:latin typeface="Tahoma" pitchFamily="34" charset="0"/>
              </a:defRPr>
            </a:lvl1pPr>
          </a:lstStyle>
          <a:p>
            <a:pPr>
              <a:defRPr/>
            </a:pPr>
            <a:fld id="{776FC79B-7465-4284-9153-55A63EAAA11D}" type="datetime1">
              <a:rPr lang="en-US" smtClean="0"/>
              <a:pPr>
                <a:defRPr/>
              </a:pPr>
              <a:t>12/17/2012</a:t>
            </a:fld>
            <a:endParaRPr lang="en-US" dirty="0"/>
          </a:p>
        </p:txBody>
      </p:sp>
      <p:sp>
        <p:nvSpPr>
          <p:cNvPr id="19460" name="Rectangle 4"/>
          <p:cNvSpPr>
            <a:spLocks noGrp="1" noChangeArrowheads="1"/>
          </p:cNvSpPr>
          <p:nvPr>
            <p:ph type="ftr" sz="quarter" idx="2"/>
          </p:nvPr>
        </p:nvSpPr>
        <p:spPr bwMode="auto">
          <a:xfrm>
            <a:off x="1" y="8918088"/>
            <a:ext cx="3077524" cy="468782"/>
          </a:xfrm>
          <a:prstGeom prst="rect">
            <a:avLst/>
          </a:prstGeom>
          <a:noFill/>
          <a:ln w="9525">
            <a:noFill/>
            <a:miter lim="800000"/>
            <a:headEnd/>
            <a:tailEnd/>
          </a:ln>
          <a:effectLst/>
        </p:spPr>
        <p:txBody>
          <a:bodyPr vert="horz" wrap="square" lIns="94220" tIns="47109" rIns="94220" bIns="47109" numCol="1" anchor="b" anchorCtr="0" compatLnSpc="1">
            <a:prstTxWarp prst="textNoShape">
              <a:avLst/>
            </a:prstTxWarp>
          </a:bodyPr>
          <a:lstStyle>
            <a:lvl1pPr defTabSz="942183">
              <a:defRPr kumimoji="1" sz="1200">
                <a:latin typeface="Tahoma" pitchFamily="34" charset="0"/>
              </a:defRPr>
            </a:lvl1pPr>
          </a:lstStyle>
          <a:p>
            <a:pPr>
              <a:defRPr/>
            </a:pPr>
            <a:endParaRPr lang="en-US" dirty="0"/>
          </a:p>
        </p:txBody>
      </p:sp>
      <p:sp>
        <p:nvSpPr>
          <p:cNvPr id="19461" name="Rectangle 5"/>
          <p:cNvSpPr>
            <a:spLocks noGrp="1" noChangeArrowheads="1"/>
          </p:cNvSpPr>
          <p:nvPr>
            <p:ph type="sldNum" sz="quarter" idx="3"/>
          </p:nvPr>
        </p:nvSpPr>
        <p:spPr bwMode="auto">
          <a:xfrm>
            <a:off x="4023341" y="8918088"/>
            <a:ext cx="3077524" cy="468782"/>
          </a:xfrm>
          <a:prstGeom prst="rect">
            <a:avLst/>
          </a:prstGeom>
          <a:noFill/>
          <a:ln w="9525">
            <a:noFill/>
            <a:miter lim="800000"/>
            <a:headEnd/>
            <a:tailEnd/>
          </a:ln>
          <a:effectLst/>
        </p:spPr>
        <p:txBody>
          <a:bodyPr vert="horz" wrap="square" lIns="94220" tIns="47109" rIns="94220" bIns="47109" numCol="1" anchor="b" anchorCtr="0" compatLnSpc="1">
            <a:prstTxWarp prst="textNoShape">
              <a:avLst/>
            </a:prstTxWarp>
          </a:bodyPr>
          <a:lstStyle>
            <a:lvl1pPr algn="r" defTabSz="942183">
              <a:defRPr kumimoji="1" sz="1200">
                <a:latin typeface="Tahoma" pitchFamily="34" charset="0"/>
              </a:defRPr>
            </a:lvl1pPr>
          </a:lstStyle>
          <a:p>
            <a:pPr>
              <a:defRPr/>
            </a:pPr>
            <a:fld id="{59009DB4-77FE-44CA-BF2E-736728A500E1}" type="slidenum">
              <a:rPr lang="en-US"/>
              <a:pPr>
                <a:defRPr/>
              </a:pPr>
              <a:t>‹#›</a:t>
            </a:fld>
            <a:endParaRPr lang="en-US" dirty="0"/>
          </a:p>
        </p:txBody>
      </p:sp>
    </p:spTree>
    <p:extLst>
      <p:ext uri="{BB962C8B-B14F-4D97-AF65-F5344CB8AC3E}">
        <p14:creationId xmlns="" xmlns:p14="http://schemas.microsoft.com/office/powerpoint/2010/main" val="192862864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dt" idx="1"/>
          </p:nvPr>
        </p:nvSpPr>
        <p:spPr bwMode="auto">
          <a:xfrm>
            <a:off x="4024951" y="0"/>
            <a:ext cx="3077524" cy="468782"/>
          </a:xfrm>
          <a:prstGeom prst="rect">
            <a:avLst/>
          </a:prstGeom>
          <a:noFill/>
          <a:ln w="9525">
            <a:noFill/>
            <a:miter lim="800000"/>
            <a:headEnd/>
            <a:tailEnd/>
          </a:ln>
          <a:effectLst/>
        </p:spPr>
        <p:txBody>
          <a:bodyPr vert="horz" wrap="square" lIns="19629" tIns="0" rIns="19629" bIns="0" numCol="1" anchor="t" anchorCtr="0" compatLnSpc="1">
            <a:prstTxWarp prst="textNoShape">
              <a:avLst/>
            </a:prstTxWarp>
          </a:bodyPr>
          <a:lstStyle>
            <a:lvl1pPr algn="r" defTabSz="942183">
              <a:defRPr kumimoji="1" sz="1100" i="0">
                <a:latin typeface="Arial" pitchFamily="34" charset="0"/>
                <a:cs typeface="Arial" pitchFamily="34" charset="0"/>
              </a:defRPr>
            </a:lvl1pPr>
          </a:lstStyle>
          <a:p>
            <a:pPr>
              <a:defRPr/>
            </a:pPr>
            <a:fld id="{EDAD9177-5B1B-4C3B-8E3A-D27558D28968}" type="datetime1">
              <a:rPr lang="en-US" smtClean="0"/>
              <a:pPr>
                <a:defRPr/>
              </a:pPr>
              <a:t>12/17/2012</a:t>
            </a:fld>
            <a:endParaRPr lang="en-US" dirty="0"/>
          </a:p>
        </p:txBody>
      </p:sp>
      <p:sp>
        <p:nvSpPr>
          <p:cNvPr id="31748" name="Rectangle 4"/>
          <p:cNvSpPr>
            <a:spLocks noGrp="1" noRot="1" noChangeAspect="1" noChangeArrowheads="1"/>
          </p:cNvSpPr>
          <p:nvPr>
            <p:ph type="sldImg" idx="2"/>
          </p:nvPr>
        </p:nvSpPr>
        <p:spPr bwMode="auto">
          <a:xfrm>
            <a:off x="1203325" y="704850"/>
            <a:ext cx="4695825" cy="3521075"/>
          </a:xfrm>
          <a:prstGeom prst="rect">
            <a:avLst/>
          </a:prstGeom>
          <a:noFill/>
          <a:ln w="12700" cap="sq">
            <a:solidFill>
              <a:schemeClr val="tx1"/>
            </a:solidFill>
            <a:miter lim="800000"/>
            <a:headEnd/>
            <a:tailEnd/>
          </a:ln>
        </p:spPr>
      </p:sp>
      <p:sp>
        <p:nvSpPr>
          <p:cNvPr id="2053" name="Rectangle 5"/>
          <p:cNvSpPr>
            <a:spLocks noGrp="1" noChangeArrowheads="1"/>
          </p:cNvSpPr>
          <p:nvPr>
            <p:ph type="body" sz="quarter" idx="3"/>
          </p:nvPr>
        </p:nvSpPr>
        <p:spPr bwMode="auto">
          <a:xfrm>
            <a:off x="945816" y="4459847"/>
            <a:ext cx="5210845" cy="4223851"/>
          </a:xfrm>
          <a:prstGeom prst="rect">
            <a:avLst/>
          </a:prstGeom>
          <a:noFill/>
          <a:ln w="9525">
            <a:noFill/>
            <a:miter lim="800000"/>
            <a:headEnd/>
            <a:tailEnd/>
          </a:ln>
          <a:effectLst/>
        </p:spPr>
        <p:txBody>
          <a:bodyPr vert="horz" wrap="square" lIns="94874" tIns="47438" rIns="94874" bIns="474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1" y="8919693"/>
            <a:ext cx="3077524" cy="468782"/>
          </a:xfrm>
          <a:prstGeom prst="rect">
            <a:avLst/>
          </a:prstGeom>
          <a:noFill/>
          <a:ln w="9525">
            <a:noFill/>
            <a:miter lim="800000"/>
            <a:headEnd/>
            <a:tailEnd/>
          </a:ln>
          <a:effectLst/>
        </p:spPr>
        <p:txBody>
          <a:bodyPr vert="horz" wrap="square" lIns="19629" tIns="0" rIns="19629" bIns="0" numCol="1" anchor="b" anchorCtr="0" compatLnSpc="1">
            <a:prstTxWarp prst="textNoShape">
              <a:avLst/>
            </a:prstTxWarp>
          </a:bodyPr>
          <a:lstStyle>
            <a:lvl1pPr defTabSz="942183">
              <a:defRPr kumimoji="1" sz="1000" i="1">
                <a:latin typeface="Tahoma" pitchFamily="34" charset="0"/>
              </a:defRPr>
            </a:lvl1pPr>
          </a:lstStyle>
          <a:p>
            <a:pPr>
              <a:defRPr/>
            </a:pPr>
            <a:r>
              <a:rPr lang="en-US" dirty="0"/>
              <a:t>*</a:t>
            </a:r>
            <a:endParaRPr lang="en-US" sz="1200" dirty="0"/>
          </a:p>
        </p:txBody>
      </p:sp>
      <p:sp>
        <p:nvSpPr>
          <p:cNvPr id="2055" name="Rectangle 7"/>
          <p:cNvSpPr>
            <a:spLocks noGrp="1" noChangeArrowheads="1"/>
          </p:cNvSpPr>
          <p:nvPr>
            <p:ph type="sldNum" sz="quarter" idx="5"/>
          </p:nvPr>
        </p:nvSpPr>
        <p:spPr bwMode="auto">
          <a:xfrm>
            <a:off x="4024951" y="8919693"/>
            <a:ext cx="3077524" cy="468782"/>
          </a:xfrm>
          <a:prstGeom prst="rect">
            <a:avLst/>
          </a:prstGeom>
          <a:noFill/>
          <a:ln w="9525">
            <a:noFill/>
            <a:miter lim="800000"/>
            <a:headEnd/>
            <a:tailEnd/>
          </a:ln>
          <a:effectLst/>
        </p:spPr>
        <p:txBody>
          <a:bodyPr vert="horz" wrap="square" lIns="19629" tIns="0" rIns="19629" bIns="0" numCol="1" anchor="b" anchorCtr="0" compatLnSpc="1">
            <a:prstTxWarp prst="textNoShape">
              <a:avLst/>
            </a:prstTxWarp>
          </a:bodyPr>
          <a:lstStyle>
            <a:lvl1pPr algn="r" defTabSz="942183">
              <a:defRPr kumimoji="1" sz="1000" i="1">
                <a:latin typeface="Arial" pitchFamily="34" charset="0"/>
                <a:cs typeface="Arial" pitchFamily="34" charset="0"/>
              </a:defRPr>
            </a:lvl1pPr>
          </a:lstStyle>
          <a:p>
            <a:pPr>
              <a:defRPr/>
            </a:pPr>
            <a:fld id="{F427F0EC-049E-4C7E-AC29-639FD47E161B}" type="slidenum">
              <a:rPr lang="en-US" smtClean="0"/>
              <a:pPr>
                <a:defRPr/>
              </a:pPr>
              <a:t>‹#›</a:t>
            </a:fld>
            <a:endParaRPr lang="en-US" dirty="0"/>
          </a:p>
        </p:txBody>
      </p:sp>
      <p:sp>
        <p:nvSpPr>
          <p:cNvPr id="9" name="Header Placeholder 8"/>
          <p:cNvSpPr>
            <a:spLocks noGrp="1"/>
          </p:cNvSpPr>
          <p:nvPr>
            <p:ph type="hdr" sz="quarter"/>
          </p:nvPr>
        </p:nvSpPr>
        <p:spPr>
          <a:xfrm>
            <a:off x="0" y="0"/>
            <a:ext cx="3705919" cy="468782"/>
          </a:xfrm>
          <a:prstGeom prst="rect">
            <a:avLst/>
          </a:prstGeom>
        </p:spPr>
        <p:txBody>
          <a:bodyPr vert="horz" lIns="92610" tIns="46305" rIns="92610" bIns="46305" rtlCol="0"/>
          <a:lstStyle>
            <a:lvl1pPr algn="l">
              <a:defRPr sz="1100"/>
            </a:lvl1pPr>
          </a:lstStyle>
          <a:p>
            <a:r>
              <a:rPr lang="en-US" dirty="0" smtClean="0"/>
              <a:t>OFP Site Search Tips PowerPoint Presentation</a:t>
            </a:r>
          </a:p>
          <a:p>
            <a:endParaRPr lang="en-US" dirty="0"/>
          </a:p>
        </p:txBody>
      </p:sp>
    </p:spTree>
    <p:extLst>
      <p:ext uri="{BB962C8B-B14F-4D97-AF65-F5344CB8AC3E}">
        <p14:creationId xmlns="" xmlns:p14="http://schemas.microsoft.com/office/powerpoint/2010/main" val="1006998831"/>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kumimoji="1"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dt" sz="quarter" idx="1"/>
          </p:nvPr>
        </p:nvSpPr>
        <p:spPr>
          <a:noFill/>
        </p:spPr>
        <p:txBody>
          <a:bodyPr/>
          <a:lstStyle/>
          <a:p>
            <a:fld id="{5D4B4238-9728-4811-9AD4-E121546CA94C}" type="datetime1">
              <a:rPr lang="en-US" sz="1200" smtClean="0"/>
              <a:pPr/>
              <a:t>12/17/2012</a:t>
            </a:fld>
            <a:endParaRPr lang="en-US" sz="1200" dirty="0" smtClean="0"/>
          </a:p>
        </p:txBody>
      </p:sp>
      <p:sp>
        <p:nvSpPr>
          <p:cNvPr id="32773" name="Rectangle 7"/>
          <p:cNvSpPr>
            <a:spLocks noGrp="1" noChangeArrowheads="1"/>
          </p:cNvSpPr>
          <p:nvPr>
            <p:ph type="sldNum" sz="quarter" idx="5"/>
          </p:nvPr>
        </p:nvSpPr>
        <p:spPr>
          <a:noFill/>
        </p:spPr>
        <p:txBody>
          <a:bodyPr/>
          <a:lstStyle/>
          <a:p>
            <a:fld id="{C9AE73F1-AA37-4B74-BB82-969C6EB22C57}" type="slidenum">
              <a:rPr lang="en-US" smtClean="0"/>
              <a:pPr/>
              <a:t>1</a:t>
            </a:fld>
            <a:endParaRPr lang="en-US" sz="1200" i="0" dirty="0" smtClean="0"/>
          </a:p>
        </p:txBody>
      </p:sp>
      <p:sp>
        <p:nvSpPr>
          <p:cNvPr id="32774" name="Rectangle 2"/>
          <p:cNvSpPr>
            <a:spLocks noGrp="1" noRot="1" noChangeAspect="1" noChangeArrowheads="1" noTextEdit="1"/>
          </p:cNvSpPr>
          <p:nvPr>
            <p:ph type="sldImg"/>
          </p:nvPr>
        </p:nvSpPr>
        <p:spPr>
          <a:ln/>
        </p:spPr>
      </p:sp>
      <p:sp>
        <p:nvSpPr>
          <p:cNvPr id="32775" name="Rectangle 3"/>
          <p:cNvSpPr>
            <a:spLocks noGrp="1" noChangeArrowheads="1"/>
          </p:cNvSpPr>
          <p:nvPr>
            <p:ph type="body" idx="1"/>
          </p:nvPr>
        </p:nvSpPr>
        <p:spPr>
          <a:noFill/>
          <a:ln/>
        </p:spPr>
        <p:txBody>
          <a:bodyPr/>
          <a:lstStyle/>
          <a:p>
            <a:endParaRPr lang="en-US" dirty="0" smtClean="0"/>
          </a:p>
        </p:txBody>
      </p:sp>
      <p:sp>
        <p:nvSpPr>
          <p:cNvPr id="7" name="Header Placeholder 5"/>
          <p:cNvSpPr txBox="1">
            <a:spLocks/>
          </p:cNvSpPr>
          <p:nvPr/>
        </p:nvSpPr>
        <p:spPr bwMode="auto">
          <a:xfrm>
            <a:off x="1" y="0"/>
            <a:ext cx="3077524" cy="468782"/>
          </a:xfrm>
          <a:prstGeom prst="rect">
            <a:avLst/>
          </a:prstGeom>
          <a:noFill/>
          <a:ln w="9525">
            <a:noFill/>
            <a:miter lim="800000"/>
            <a:headEnd/>
            <a:tailEnd/>
          </a:ln>
          <a:effectLst/>
        </p:spPr>
        <p:txBody>
          <a:bodyPr vert="horz" wrap="square" lIns="19629" tIns="0" rIns="19629" bIns="0" numCol="1" anchor="t" anchorCtr="0" compatLnSpc="1">
            <a:prstTxWarp prst="textNoShape">
              <a:avLst/>
            </a:prstTxWarp>
          </a:bodyPr>
          <a:lstStyle/>
          <a:p>
            <a:pPr defTabSz="942183">
              <a:defRPr/>
            </a:pPr>
            <a:r>
              <a:rPr kumimoji="1" lang="en-US" sz="1100" dirty="0" smtClean="0">
                <a:cs typeface="Arial" pitchFamily="34" charset="0"/>
              </a:rPr>
              <a:t>OFP Site Search Tips PowerPoint Presentation</a:t>
            </a:r>
            <a:endParaRPr kumimoji="1" lang="en-US" sz="1100" dirty="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latin typeface="Arial" pitchFamily="34" charset="0"/>
                <a:cs typeface="Arial" pitchFamily="34" charset="0"/>
              </a:rPr>
              <a:t>This time, we’ll use “general post fund” (with quotes).   When this slight change is made, the number of documents is reduced to 18.  A more manageable number to research.  Also notice the difference in how the search words are displayed.</a:t>
            </a:r>
          </a:p>
          <a:p>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Something to keep in mind when using this type of search is that the quotes restrict the search to how the words are typed.</a:t>
            </a:r>
          </a:p>
        </p:txBody>
      </p:sp>
      <p:sp>
        <p:nvSpPr>
          <p:cNvPr id="5" name="Date Placeholder 4"/>
          <p:cNvSpPr>
            <a:spLocks noGrp="1"/>
          </p:cNvSpPr>
          <p:nvPr>
            <p:ph type="dt" idx="11"/>
          </p:nvPr>
        </p:nvSpPr>
        <p:spPr/>
        <p:txBody>
          <a:bodyPr/>
          <a:lstStyle/>
          <a:p>
            <a:pPr>
              <a:defRPr/>
            </a:pPr>
            <a:fld id="{C81BD060-4A8D-4089-8E52-362D9FD7AEDE}" type="datetime1">
              <a:rPr lang="en-US" sz="1200" smtClean="0"/>
              <a:pPr>
                <a:defRPr/>
              </a:pPr>
              <a:t>12/17/2012</a:t>
            </a:fld>
            <a:endParaRPr lang="en-US" sz="1200" dirty="0"/>
          </a:p>
        </p:txBody>
      </p:sp>
      <p:sp>
        <p:nvSpPr>
          <p:cNvPr id="7" name="Slide Number Placeholder 6"/>
          <p:cNvSpPr>
            <a:spLocks noGrp="1"/>
          </p:cNvSpPr>
          <p:nvPr>
            <p:ph type="sldNum" sz="quarter" idx="13"/>
          </p:nvPr>
        </p:nvSpPr>
        <p:spPr/>
        <p:txBody>
          <a:bodyPr/>
          <a:lstStyle/>
          <a:p>
            <a:pPr>
              <a:defRPr/>
            </a:pPr>
            <a:fld id="{FE854377-0095-4DDC-90AB-3670DE1197F9}" type="slidenum">
              <a:rPr lang="en-US" smtClean="0"/>
              <a:pPr>
                <a:defRPr/>
              </a:pPr>
              <a:t>10</a:t>
            </a:fld>
            <a:endParaRPr lang="en-US" sz="1200" dirty="0"/>
          </a:p>
        </p:txBody>
      </p:sp>
      <p:sp>
        <p:nvSpPr>
          <p:cNvPr id="6" name="Header Placeholder 5"/>
          <p:cNvSpPr>
            <a:spLocks noGrp="1"/>
          </p:cNvSpPr>
          <p:nvPr>
            <p:ph type="hdr" sz="quarter" idx="14"/>
          </p:nvPr>
        </p:nvSpPr>
        <p:spPr>
          <a:xfrm>
            <a:off x="0" y="0"/>
            <a:ext cx="4015283" cy="468782"/>
          </a:xfrm>
          <a:prstGeom prst="rect">
            <a:avLst/>
          </a:prstGeom>
        </p:spPr>
        <p:txBody>
          <a:bodyPr/>
          <a:lstStyle/>
          <a:p>
            <a:pPr defTabSz="942183">
              <a:defRPr/>
            </a:pPr>
            <a:r>
              <a:rPr kumimoji="1" lang="en-US" dirty="0" smtClean="0">
                <a:cs typeface="Arial" pitchFamily="34" charset="0"/>
              </a:rPr>
              <a:t>OFP Site Search Tips PowerPoint Presentation</a:t>
            </a:r>
            <a:endParaRPr kumimoji="1" lang="en-US" dirty="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latin typeface="Arial" pitchFamily="34" charset="0"/>
                <a:cs typeface="Arial" pitchFamily="34" charset="0"/>
              </a:rPr>
              <a:t>For instance, let’s use “general post funds” (with an “s” and quotes).  The search only results in 4 documents as compared to 18 on the previous slide.  Depending</a:t>
            </a:r>
            <a:r>
              <a:rPr lang="en-US" sz="1000" baseline="0" dirty="0" smtClean="0">
                <a:latin typeface="Arial" pitchFamily="34" charset="0"/>
                <a:cs typeface="Arial" pitchFamily="34" charset="0"/>
              </a:rPr>
              <a:t> upon the results you receive, y</a:t>
            </a:r>
            <a:r>
              <a:rPr lang="en-US" sz="1000" dirty="0" smtClean="0">
                <a:latin typeface="Arial" pitchFamily="34" charset="0"/>
                <a:cs typeface="Arial" pitchFamily="34" charset="0"/>
              </a:rPr>
              <a:t>ou may need to adjust your query slightly to ensure that your search is effective.  </a:t>
            </a:r>
          </a:p>
          <a:p>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In the following slides, we will review another search method, the VA Search located at the top right of the web page, and how this can be used to further refine your results.  The VA Search is more robust search engine with varying capabilities.</a:t>
            </a:r>
          </a:p>
        </p:txBody>
      </p:sp>
      <p:sp>
        <p:nvSpPr>
          <p:cNvPr id="5" name="Date Placeholder 4"/>
          <p:cNvSpPr>
            <a:spLocks noGrp="1"/>
          </p:cNvSpPr>
          <p:nvPr>
            <p:ph type="dt" idx="11"/>
          </p:nvPr>
        </p:nvSpPr>
        <p:spPr/>
        <p:txBody>
          <a:bodyPr/>
          <a:lstStyle/>
          <a:p>
            <a:pPr>
              <a:defRPr/>
            </a:pPr>
            <a:fld id="{C81BD060-4A8D-4089-8E52-362D9FD7AEDE}" type="datetime1">
              <a:rPr lang="en-US" sz="1200" smtClean="0"/>
              <a:pPr>
                <a:defRPr/>
              </a:pPr>
              <a:t>12/17/2012</a:t>
            </a:fld>
            <a:endParaRPr lang="en-US" sz="1200" dirty="0"/>
          </a:p>
        </p:txBody>
      </p:sp>
      <p:sp>
        <p:nvSpPr>
          <p:cNvPr id="7" name="Slide Number Placeholder 6"/>
          <p:cNvSpPr>
            <a:spLocks noGrp="1"/>
          </p:cNvSpPr>
          <p:nvPr>
            <p:ph type="sldNum" sz="quarter" idx="13"/>
          </p:nvPr>
        </p:nvSpPr>
        <p:spPr/>
        <p:txBody>
          <a:bodyPr/>
          <a:lstStyle/>
          <a:p>
            <a:pPr>
              <a:defRPr/>
            </a:pPr>
            <a:fld id="{FE854377-0095-4DDC-90AB-3670DE1197F9}" type="slidenum">
              <a:rPr lang="en-US" smtClean="0"/>
              <a:pPr>
                <a:defRPr/>
              </a:pPr>
              <a:t>11</a:t>
            </a:fld>
            <a:endParaRPr lang="en-US" sz="1200" dirty="0"/>
          </a:p>
        </p:txBody>
      </p:sp>
      <p:sp>
        <p:nvSpPr>
          <p:cNvPr id="6" name="Header Placeholder 5"/>
          <p:cNvSpPr>
            <a:spLocks noGrp="1"/>
          </p:cNvSpPr>
          <p:nvPr>
            <p:ph type="hdr" sz="quarter" idx="14"/>
          </p:nvPr>
        </p:nvSpPr>
        <p:spPr>
          <a:xfrm>
            <a:off x="0" y="0"/>
            <a:ext cx="4015283" cy="468782"/>
          </a:xfrm>
          <a:prstGeom prst="rect">
            <a:avLst/>
          </a:prstGeom>
        </p:spPr>
        <p:txBody>
          <a:bodyPr/>
          <a:lstStyle/>
          <a:p>
            <a:pPr defTabSz="942183">
              <a:defRPr/>
            </a:pPr>
            <a:r>
              <a:rPr kumimoji="1" lang="en-US" dirty="0" smtClean="0">
                <a:cs typeface="Arial" pitchFamily="34" charset="0"/>
              </a:rPr>
              <a:t>OFP Site Search Tips PowerPoint Presentation</a:t>
            </a:r>
            <a:endParaRPr kumimoji="1" lang="en-US" dirty="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latin typeface="Arial" pitchFamily="34" charset="0"/>
                <a:cs typeface="Arial" pitchFamily="34" charset="0"/>
              </a:rPr>
              <a:t>The VA Search option is located in the upper right of all VA web pages.  The default is set to “Search All VA Web Pages.”  Select “Search Current Site Only.”</a:t>
            </a:r>
          </a:p>
          <a:p>
            <a:endParaRPr lang="en-US" sz="1000" dirty="0" smtClean="0">
              <a:latin typeface="Arial" pitchFamily="34" charset="0"/>
              <a:cs typeface="Arial" pitchFamily="34" charset="0"/>
            </a:endParaRPr>
          </a:p>
          <a:p>
            <a:endParaRPr lang="en-US" sz="1000"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defRPr/>
            </a:pPr>
            <a:fld id="{C81BD060-4A8D-4089-8E52-362D9FD7AEDE}" type="datetime1">
              <a:rPr lang="en-US" sz="1200" smtClean="0"/>
              <a:pPr>
                <a:defRPr/>
              </a:pPr>
              <a:t>12/17/2012</a:t>
            </a:fld>
            <a:endParaRPr lang="en-US" sz="1200" dirty="0"/>
          </a:p>
        </p:txBody>
      </p:sp>
      <p:sp>
        <p:nvSpPr>
          <p:cNvPr id="7" name="Slide Number Placeholder 6"/>
          <p:cNvSpPr>
            <a:spLocks noGrp="1"/>
          </p:cNvSpPr>
          <p:nvPr>
            <p:ph type="sldNum" sz="quarter" idx="13"/>
          </p:nvPr>
        </p:nvSpPr>
        <p:spPr/>
        <p:txBody>
          <a:bodyPr/>
          <a:lstStyle/>
          <a:p>
            <a:pPr>
              <a:defRPr/>
            </a:pPr>
            <a:fld id="{FE854377-0095-4DDC-90AB-3670DE1197F9}" type="slidenum">
              <a:rPr lang="en-US" smtClean="0"/>
              <a:pPr>
                <a:defRPr/>
              </a:pPr>
              <a:t>12</a:t>
            </a:fld>
            <a:endParaRPr lang="en-US" sz="1200" dirty="0"/>
          </a:p>
        </p:txBody>
      </p:sp>
      <p:sp>
        <p:nvSpPr>
          <p:cNvPr id="6" name="Header Placeholder 5"/>
          <p:cNvSpPr>
            <a:spLocks noGrp="1"/>
          </p:cNvSpPr>
          <p:nvPr>
            <p:ph type="hdr" sz="quarter" idx="14"/>
          </p:nvPr>
        </p:nvSpPr>
        <p:spPr>
          <a:xfrm>
            <a:off x="0" y="0"/>
            <a:ext cx="4169965" cy="468782"/>
          </a:xfrm>
          <a:prstGeom prst="rect">
            <a:avLst/>
          </a:prstGeom>
        </p:spPr>
        <p:txBody>
          <a:bodyPr/>
          <a:lstStyle/>
          <a:p>
            <a:pPr defTabSz="942183">
              <a:defRPr/>
            </a:pPr>
            <a:r>
              <a:rPr kumimoji="1" lang="en-US" dirty="0" smtClean="0">
                <a:cs typeface="Arial" pitchFamily="34" charset="0"/>
              </a:rPr>
              <a:t>OFP Site Search Tips PowerPoint Presentation</a:t>
            </a:r>
            <a:endParaRPr kumimoji="1" lang="en-US" dirty="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latin typeface="Arial" pitchFamily="34" charset="0"/>
                <a:cs typeface="Arial" pitchFamily="34" charset="0"/>
              </a:rPr>
              <a:t>After “Search Current Site Only” is selected, type in general post fund.</a:t>
            </a:r>
          </a:p>
          <a:p>
            <a:endParaRPr lang="en-US" sz="1000" dirty="0" smtClean="0">
              <a:latin typeface="Arial" pitchFamily="34" charset="0"/>
              <a:cs typeface="Arial" pitchFamily="34" charset="0"/>
            </a:endParaRPr>
          </a:p>
          <a:p>
            <a:endParaRPr lang="en-US" sz="1000"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defRPr/>
            </a:pPr>
            <a:fld id="{C81BD060-4A8D-4089-8E52-362D9FD7AEDE}" type="datetime1">
              <a:rPr lang="en-US" sz="1200" smtClean="0"/>
              <a:pPr>
                <a:defRPr/>
              </a:pPr>
              <a:t>12/17/2012</a:t>
            </a:fld>
            <a:endParaRPr lang="en-US" sz="1200" dirty="0"/>
          </a:p>
        </p:txBody>
      </p:sp>
      <p:sp>
        <p:nvSpPr>
          <p:cNvPr id="7" name="Slide Number Placeholder 6"/>
          <p:cNvSpPr>
            <a:spLocks noGrp="1"/>
          </p:cNvSpPr>
          <p:nvPr>
            <p:ph type="sldNum" sz="quarter" idx="13"/>
          </p:nvPr>
        </p:nvSpPr>
        <p:spPr/>
        <p:txBody>
          <a:bodyPr/>
          <a:lstStyle/>
          <a:p>
            <a:pPr>
              <a:defRPr/>
            </a:pPr>
            <a:fld id="{FE854377-0095-4DDC-90AB-3670DE1197F9}" type="slidenum">
              <a:rPr lang="en-US" smtClean="0"/>
              <a:pPr>
                <a:defRPr/>
              </a:pPr>
              <a:t>13</a:t>
            </a:fld>
            <a:endParaRPr lang="en-US" sz="1200" dirty="0"/>
          </a:p>
        </p:txBody>
      </p:sp>
      <p:sp>
        <p:nvSpPr>
          <p:cNvPr id="6" name="Header Placeholder 5"/>
          <p:cNvSpPr>
            <a:spLocks noGrp="1"/>
          </p:cNvSpPr>
          <p:nvPr>
            <p:ph type="hdr" sz="quarter" idx="14"/>
          </p:nvPr>
        </p:nvSpPr>
        <p:spPr>
          <a:xfrm>
            <a:off x="0" y="0"/>
            <a:ext cx="4169965" cy="468782"/>
          </a:xfrm>
          <a:prstGeom prst="rect">
            <a:avLst/>
          </a:prstGeom>
        </p:spPr>
        <p:txBody>
          <a:bodyPr/>
          <a:lstStyle/>
          <a:p>
            <a:pPr defTabSz="942183">
              <a:defRPr/>
            </a:pPr>
            <a:r>
              <a:rPr kumimoji="1" lang="en-US" dirty="0" smtClean="0">
                <a:cs typeface="Arial" pitchFamily="34" charset="0"/>
              </a:rPr>
              <a:t>OFP Site Search Tips PowerPoint Presentation</a:t>
            </a:r>
            <a:endParaRPr kumimoji="1" lang="en-US" dirty="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latin typeface="Arial" pitchFamily="34" charset="0"/>
                <a:cs typeface="Arial" pitchFamily="34" charset="0"/>
              </a:rPr>
              <a:t>The general post fund search displays 90 documents, same as the other search.  Keep in mind, this number may vary from one time period to another based upon chapters being added or rescinded and other documents being added or removed from the OFP web site.  </a:t>
            </a:r>
          </a:p>
          <a:p>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However, rather than using the quotes, we will review how selecting the Use Advanced Search hyperlink displayed above the Search button can be used to adjust the search.</a:t>
            </a:r>
          </a:p>
        </p:txBody>
      </p:sp>
      <p:sp>
        <p:nvSpPr>
          <p:cNvPr id="5" name="Date Placeholder 4"/>
          <p:cNvSpPr>
            <a:spLocks noGrp="1"/>
          </p:cNvSpPr>
          <p:nvPr>
            <p:ph type="dt" idx="11"/>
          </p:nvPr>
        </p:nvSpPr>
        <p:spPr/>
        <p:txBody>
          <a:bodyPr/>
          <a:lstStyle/>
          <a:p>
            <a:pPr>
              <a:defRPr/>
            </a:pPr>
            <a:fld id="{C81BD060-4A8D-4089-8E52-362D9FD7AEDE}" type="datetime1">
              <a:rPr lang="en-US" sz="1200" smtClean="0"/>
              <a:pPr>
                <a:defRPr/>
              </a:pPr>
              <a:t>12/17/2012</a:t>
            </a:fld>
            <a:endParaRPr lang="en-US" sz="1200" dirty="0"/>
          </a:p>
        </p:txBody>
      </p:sp>
      <p:sp>
        <p:nvSpPr>
          <p:cNvPr id="7" name="Slide Number Placeholder 6"/>
          <p:cNvSpPr>
            <a:spLocks noGrp="1"/>
          </p:cNvSpPr>
          <p:nvPr>
            <p:ph type="sldNum" sz="quarter" idx="13"/>
          </p:nvPr>
        </p:nvSpPr>
        <p:spPr/>
        <p:txBody>
          <a:bodyPr/>
          <a:lstStyle/>
          <a:p>
            <a:pPr>
              <a:defRPr/>
            </a:pPr>
            <a:fld id="{FE854377-0095-4DDC-90AB-3670DE1197F9}" type="slidenum">
              <a:rPr lang="en-US" smtClean="0"/>
              <a:pPr>
                <a:defRPr/>
              </a:pPr>
              <a:t>14</a:t>
            </a:fld>
            <a:endParaRPr lang="en-US" sz="1200" dirty="0"/>
          </a:p>
        </p:txBody>
      </p:sp>
      <p:sp>
        <p:nvSpPr>
          <p:cNvPr id="6" name="Header Placeholder 5"/>
          <p:cNvSpPr>
            <a:spLocks noGrp="1"/>
          </p:cNvSpPr>
          <p:nvPr>
            <p:ph type="hdr" sz="quarter" idx="14"/>
          </p:nvPr>
        </p:nvSpPr>
        <p:spPr>
          <a:xfrm>
            <a:off x="0" y="0"/>
            <a:ext cx="3783260" cy="468782"/>
          </a:xfrm>
          <a:prstGeom prst="rect">
            <a:avLst/>
          </a:prstGeom>
        </p:spPr>
        <p:txBody>
          <a:bodyPr/>
          <a:lstStyle/>
          <a:p>
            <a:pPr defTabSz="942183">
              <a:defRPr/>
            </a:pPr>
            <a:r>
              <a:rPr kumimoji="1" lang="en-US" dirty="0" smtClean="0">
                <a:cs typeface="Arial" pitchFamily="34" charset="0"/>
              </a:rPr>
              <a:t>OFP Site Search Tips PowerPoint Presentation</a:t>
            </a:r>
            <a:endParaRPr kumimoji="1" lang="en-US" dirty="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6104">
              <a:defRPr/>
            </a:pPr>
            <a:r>
              <a:rPr lang="en-US" sz="1000" dirty="0" smtClean="0">
                <a:latin typeface="Arial" pitchFamily="34" charset="0"/>
                <a:cs typeface="Arial" pitchFamily="34" charset="0"/>
              </a:rPr>
              <a:t>The Advanced Find screen is displayed.  Notice that above the selection boxes, the screen tells you that it is searching on the Finance web site and it lists the URL in the Search within a site or domain box.  If you do not see this or see something else, you may not have selected the Search Current Site Only option.  As a reminder you, you should try to started from an OFP web site for this search if it is the only</a:t>
            </a:r>
            <a:r>
              <a:rPr lang="en-US" sz="1000" baseline="0" dirty="0" smtClean="0">
                <a:latin typeface="Arial" pitchFamily="34" charset="0"/>
                <a:cs typeface="Arial" pitchFamily="34" charset="0"/>
              </a:rPr>
              <a:t> site you want to search</a:t>
            </a:r>
            <a:r>
              <a:rPr lang="en-US" sz="1000" dirty="0" smtClean="0">
                <a:latin typeface="Arial" pitchFamily="34" charset="0"/>
                <a:cs typeface="Arial" pitchFamily="34" charset="0"/>
              </a:rPr>
              <a:t>.  If you didn’t, you can also type in the site or domain</a:t>
            </a:r>
            <a:r>
              <a:rPr lang="en-US" sz="1000" baseline="0" dirty="0" smtClean="0">
                <a:latin typeface="Arial" pitchFamily="34" charset="0"/>
                <a:cs typeface="Arial" pitchFamily="34" charset="0"/>
              </a:rPr>
              <a:t> URL</a:t>
            </a:r>
            <a:r>
              <a:rPr lang="en-US" sz="1000" dirty="0" smtClean="0">
                <a:latin typeface="Arial" pitchFamily="34" charset="0"/>
                <a:cs typeface="Arial" pitchFamily="34" charset="0"/>
              </a:rPr>
              <a:t>.  The advanced find is very beneficial if you are wanting to include or exclude additional criteria in your search.</a:t>
            </a:r>
          </a:p>
          <a:p>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The advanced find also allows you to select what type of documents you wish to search on.  For instance, if you wanted to expand your search to Health</a:t>
            </a:r>
            <a:r>
              <a:rPr lang="en-US" sz="1000" baseline="0" dirty="0" smtClean="0">
                <a:latin typeface="Arial" pitchFamily="34" charset="0"/>
                <a:cs typeface="Arial" pitchFamily="34" charset="0"/>
              </a:rPr>
              <a:t> Programs or Medical Centers, you would deselect the ones you don’t want to consider and remove the site address listed in the site or domain box.  F</a:t>
            </a:r>
            <a:r>
              <a:rPr lang="en-US" sz="1000" dirty="0" smtClean="0">
                <a:latin typeface="Arial" pitchFamily="34" charset="0"/>
                <a:cs typeface="Arial" pitchFamily="34" charset="0"/>
              </a:rPr>
              <a:t>or our purposes, we are only interested in the OFP documents,</a:t>
            </a:r>
            <a:r>
              <a:rPr lang="en-US" sz="1000" baseline="0" dirty="0" smtClean="0">
                <a:latin typeface="Arial" pitchFamily="34" charset="0"/>
                <a:cs typeface="Arial" pitchFamily="34" charset="0"/>
              </a:rPr>
              <a:t> </a:t>
            </a:r>
            <a:r>
              <a:rPr lang="en-US" sz="1000" dirty="0" smtClean="0">
                <a:latin typeface="Arial" pitchFamily="34" charset="0"/>
                <a:cs typeface="Arial" pitchFamily="34" charset="0"/>
              </a:rPr>
              <a:t>because this is where the OFP VA Policy resides.  After ensuring that general post fund is entered in All of these terms box, the Advanced Search button would be selected.</a:t>
            </a:r>
          </a:p>
        </p:txBody>
      </p:sp>
      <p:sp>
        <p:nvSpPr>
          <p:cNvPr id="5" name="Date Placeholder 4"/>
          <p:cNvSpPr>
            <a:spLocks noGrp="1"/>
          </p:cNvSpPr>
          <p:nvPr>
            <p:ph type="dt" idx="11"/>
          </p:nvPr>
        </p:nvSpPr>
        <p:spPr/>
        <p:txBody>
          <a:bodyPr/>
          <a:lstStyle/>
          <a:p>
            <a:pPr>
              <a:defRPr/>
            </a:pPr>
            <a:fld id="{C81BD060-4A8D-4089-8E52-362D9FD7AEDE}" type="datetime1">
              <a:rPr lang="en-US" sz="1200" smtClean="0"/>
              <a:pPr>
                <a:defRPr/>
              </a:pPr>
              <a:t>12/17/2012</a:t>
            </a:fld>
            <a:endParaRPr lang="en-US" sz="1200" dirty="0"/>
          </a:p>
        </p:txBody>
      </p:sp>
      <p:sp>
        <p:nvSpPr>
          <p:cNvPr id="7" name="Slide Number Placeholder 6"/>
          <p:cNvSpPr>
            <a:spLocks noGrp="1"/>
          </p:cNvSpPr>
          <p:nvPr>
            <p:ph type="sldNum" sz="quarter" idx="13"/>
          </p:nvPr>
        </p:nvSpPr>
        <p:spPr/>
        <p:txBody>
          <a:bodyPr/>
          <a:lstStyle/>
          <a:p>
            <a:pPr>
              <a:defRPr/>
            </a:pPr>
            <a:fld id="{FE854377-0095-4DDC-90AB-3670DE1197F9}" type="slidenum">
              <a:rPr lang="en-US" smtClean="0"/>
              <a:pPr>
                <a:defRPr/>
              </a:pPr>
              <a:t>15</a:t>
            </a:fld>
            <a:endParaRPr lang="en-US" sz="1200" dirty="0"/>
          </a:p>
        </p:txBody>
      </p:sp>
      <p:sp>
        <p:nvSpPr>
          <p:cNvPr id="6" name="Header Placeholder 5"/>
          <p:cNvSpPr>
            <a:spLocks noGrp="1"/>
          </p:cNvSpPr>
          <p:nvPr>
            <p:ph type="hdr" sz="quarter" idx="14"/>
          </p:nvPr>
        </p:nvSpPr>
        <p:spPr>
          <a:xfrm>
            <a:off x="0" y="0"/>
            <a:ext cx="4169965" cy="468782"/>
          </a:xfrm>
          <a:prstGeom prst="rect">
            <a:avLst/>
          </a:prstGeom>
        </p:spPr>
        <p:txBody>
          <a:bodyPr/>
          <a:lstStyle/>
          <a:p>
            <a:pPr defTabSz="942183">
              <a:defRPr/>
            </a:pPr>
            <a:r>
              <a:rPr kumimoji="1" lang="en-US" dirty="0" smtClean="0">
                <a:cs typeface="Arial" pitchFamily="34" charset="0"/>
              </a:rPr>
              <a:t>OFP Site Search Tips PowerPoint Presentation</a:t>
            </a:r>
            <a:endParaRPr kumimoji="1" lang="en-US" dirty="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6104">
              <a:defRPr/>
            </a:pPr>
            <a:r>
              <a:rPr lang="en-US" sz="1000" dirty="0" smtClean="0">
                <a:latin typeface="Arial" pitchFamily="34" charset="0"/>
                <a:cs typeface="Arial" pitchFamily="34" charset="0"/>
              </a:rPr>
              <a:t>In this search, we again receive 90 documents because we really didn’t change anything.  In the next slide, we will simply move general post fund into the Exact wording or phrase: search box, and you will see how this reduces number of documents.</a:t>
            </a:r>
          </a:p>
        </p:txBody>
      </p:sp>
      <p:sp>
        <p:nvSpPr>
          <p:cNvPr id="5" name="Date Placeholder 4"/>
          <p:cNvSpPr>
            <a:spLocks noGrp="1"/>
          </p:cNvSpPr>
          <p:nvPr>
            <p:ph type="dt" idx="11"/>
          </p:nvPr>
        </p:nvSpPr>
        <p:spPr/>
        <p:txBody>
          <a:bodyPr/>
          <a:lstStyle/>
          <a:p>
            <a:pPr>
              <a:defRPr/>
            </a:pPr>
            <a:fld id="{C81BD060-4A8D-4089-8E52-362D9FD7AEDE}" type="datetime1">
              <a:rPr lang="en-US" sz="1200" smtClean="0"/>
              <a:pPr>
                <a:defRPr/>
              </a:pPr>
              <a:t>12/17/2012</a:t>
            </a:fld>
            <a:endParaRPr lang="en-US" sz="1200" dirty="0"/>
          </a:p>
        </p:txBody>
      </p:sp>
      <p:sp>
        <p:nvSpPr>
          <p:cNvPr id="7" name="Slide Number Placeholder 6"/>
          <p:cNvSpPr>
            <a:spLocks noGrp="1"/>
          </p:cNvSpPr>
          <p:nvPr>
            <p:ph type="sldNum" sz="quarter" idx="13"/>
          </p:nvPr>
        </p:nvSpPr>
        <p:spPr/>
        <p:txBody>
          <a:bodyPr/>
          <a:lstStyle/>
          <a:p>
            <a:pPr>
              <a:defRPr/>
            </a:pPr>
            <a:fld id="{FE854377-0095-4DDC-90AB-3670DE1197F9}" type="slidenum">
              <a:rPr lang="en-US" smtClean="0"/>
              <a:pPr>
                <a:defRPr/>
              </a:pPr>
              <a:t>16</a:t>
            </a:fld>
            <a:endParaRPr lang="en-US" sz="1200" dirty="0"/>
          </a:p>
        </p:txBody>
      </p:sp>
      <p:sp>
        <p:nvSpPr>
          <p:cNvPr id="6" name="Header Placeholder 5"/>
          <p:cNvSpPr>
            <a:spLocks noGrp="1"/>
          </p:cNvSpPr>
          <p:nvPr>
            <p:ph type="hdr" sz="quarter" idx="14"/>
          </p:nvPr>
        </p:nvSpPr>
        <p:spPr>
          <a:xfrm>
            <a:off x="0" y="0"/>
            <a:ext cx="4092624" cy="468782"/>
          </a:xfrm>
          <a:prstGeom prst="rect">
            <a:avLst/>
          </a:prstGeom>
        </p:spPr>
        <p:txBody>
          <a:bodyPr/>
          <a:lstStyle/>
          <a:p>
            <a:pPr defTabSz="942183">
              <a:defRPr/>
            </a:pPr>
            <a:r>
              <a:rPr kumimoji="1" lang="en-US" dirty="0" smtClean="0">
                <a:cs typeface="Arial" pitchFamily="34" charset="0"/>
              </a:rPr>
              <a:t>OFP Site Search Tips PowerPoint Presentation</a:t>
            </a:r>
            <a:endParaRPr kumimoji="1" lang="en-US" dirty="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latin typeface="Arial" pitchFamily="34" charset="0"/>
                <a:cs typeface="Arial" pitchFamily="34" charset="0"/>
              </a:rPr>
              <a:t>This example displays </a:t>
            </a:r>
            <a:r>
              <a:rPr lang="en-US" sz="1000" baseline="0" dirty="0" smtClean="0">
                <a:latin typeface="Arial" pitchFamily="34" charset="0"/>
                <a:cs typeface="Arial" pitchFamily="34" charset="0"/>
              </a:rPr>
              <a:t>general post fund in the Exact wording or phase: search box.  The Advanced Search would be selected.  You don’t need to use quotes for this search.</a:t>
            </a:r>
            <a:endParaRPr lang="en-US" sz="1000" dirty="0">
              <a:latin typeface="Arial" pitchFamily="34" charset="0"/>
              <a:cs typeface="Arial" pitchFamily="34" charset="0"/>
            </a:endParaRPr>
          </a:p>
        </p:txBody>
      </p:sp>
      <p:sp>
        <p:nvSpPr>
          <p:cNvPr id="4" name="Header Placeholder 3"/>
          <p:cNvSpPr>
            <a:spLocks noGrp="1"/>
          </p:cNvSpPr>
          <p:nvPr>
            <p:ph type="hdr" sz="quarter" idx="10"/>
          </p:nvPr>
        </p:nvSpPr>
        <p:spPr>
          <a:xfrm>
            <a:off x="0" y="0"/>
            <a:ext cx="4015283" cy="468782"/>
          </a:xfrm>
          <a:prstGeom prst="rect">
            <a:avLst/>
          </a:prstGeom>
        </p:spPr>
        <p:txBody>
          <a:bodyPr/>
          <a:lstStyle/>
          <a:p>
            <a:pPr defTabSz="942183">
              <a:defRPr/>
            </a:pPr>
            <a:r>
              <a:rPr kumimoji="1" lang="en-US" dirty="0" smtClean="0">
                <a:cs typeface="Arial" pitchFamily="34" charset="0"/>
              </a:rPr>
              <a:t>OFP Site Search Tips PowerPoint Presentation</a:t>
            </a:r>
            <a:endParaRPr kumimoji="1" lang="en-US" dirty="0">
              <a:cs typeface="Arial" pitchFamily="34" charset="0"/>
            </a:endParaRPr>
          </a:p>
        </p:txBody>
      </p:sp>
      <p:sp>
        <p:nvSpPr>
          <p:cNvPr id="5" name="Date Placeholder 4"/>
          <p:cNvSpPr>
            <a:spLocks noGrp="1"/>
          </p:cNvSpPr>
          <p:nvPr>
            <p:ph type="dt" idx="11"/>
          </p:nvPr>
        </p:nvSpPr>
        <p:spPr/>
        <p:txBody>
          <a:bodyPr/>
          <a:lstStyle/>
          <a:p>
            <a:pPr>
              <a:defRPr/>
            </a:pPr>
            <a:fld id="{EDAD9177-5B1B-4C3B-8E3A-D27558D28968}" type="datetime1">
              <a:rPr lang="en-US" smtClean="0"/>
              <a:pPr>
                <a:defRPr/>
              </a:pPr>
              <a:t>12/17/2012</a:t>
            </a:fld>
            <a:endParaRPr lang="en-US" dirty="0"/>
          </a:p>
        </p:txBody>
      </p:sp>
      <p:sp>
        <p:nvSpPr>
          <p:cNvPr id="6" name="Slide Number Placeholder 5"/>
          <p:cNvSpPr>
            <a:spLocks noGrp="1"/>
          </p:cNvSpPr>
          <p:nvPr>
            <p:ph type="sldNum" sz="quarter" idx="12"/>
          </p:nvPr>
        </p:nvSpPr>
        <p:spPr/>
        <p:txBody>
          <a:bodyPr/>
          <a:lstStyle/>
          <a:p>
            <a:pPr>
              <a:defRPr/>
            </a:pPr>
            <a:fld id="{F427F0EC-049E-4C7E-AC29-639FD47E161B}"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latin typeface="Arial" pitchFamily="34" charset="0"/>
                <a:cs typeface="Arial" pitchFamily="34" charset="0"/>
              </a:rPr>
              <a:t>The displayed</a:t>
            </a:r>
            <a:r>
              <a:rPr lang="en-US" sz="1000" baseline="0" dirty="0" smtClean="0">
                <a:latin typeface="Arial" pitchFamily="34" charset="0"/>
                <a:cs typeface="Arial" pitchFamily="34" charset="0"/>
              </a:rPr>
              <a:t> results are now down to 18 documents and is more manageable than 90 documents.  </a:t>
            </a:r>
          </a:p>
          <a:p>
            <a:endParaRPr lang="en-US" sz="1000" baseline="0" dirty="0" smtClean="0">
              <a:latin typeface="Arial" pitchFamily="34" charset="0"/>
              <a:cs typeface="Arial" pitchFamily="34" charset="0"/>
            </a:endParaRPr>
          </a:p>
          <a:p>
            <a:r>
              <a:rPr lang="en-US" sz="1000" baseline="0" dirty="0" smtClean="0">
                <a:latin typeface="Arial" pitchFamily="34" charset="0"/>
                <a:cs typeface="Arial" pitchFamily="34" charset="0"/>
              </a:rPr>
              <a:t>You can further refine these results as needed with the Advanced Search options.   The Help selection provides tips and guidance on how to use the options listed in the Advanced Search.</a:t>
            </a:r>
          </a:p>
          <a:p>
            <a:endParaRPr lang="en-US" sz="1000" baseline="0" dirty="0" smtClean="0">
              <a:latin typeface="Arial" pitchFamily="34" charset="0"/>
              <a:cs typeface="Arial" pitchFamily="34" charset="0"/>
            </a:endParaRPr>
          </a:p>
          <a:p>
            <a:r>
              <a:rPr lang="en-US" sz="1000" baseline="0" dirty="0" smtClean="0">
                <a:latin typeface="Arial" pitchFamily="34" charset="0"/>
                <a:cs typeface="Arial" pitchFamily="34" charset="0"/>
              </a:rPr>
              <a:t>Let’s take a quick look at how selecting another type of document affects the results.</a:t>
            </a:r>
            <a:endParaRPr lang="en-US" sz="1000" dirty="0">
              <a:latin typeface="Arial" pitchFamily="34" charset="0"/>
              <a:cs typeface="Arial" pitchFamily="34" charset="0"/>
            </a:endParaRPr>
          </a:p>
        </p:txBody>
      </p:sp>
      <p:sp>
        <p:nvSpPr>
          <p:cNvPr id="4" name="Header Placeholder 3"/>
          <p:cNvSpPr>
            <a:spLocks noGrp="1"/>
          </p:cNvSpPr>
          <p:nvPr>
            <p:ph type="hdr" sz="quarter" idx="10"/>
          </p:nvPr>
        </p:nvSpPr>
        <p:spPr>
          <a:xfrm>
            <a:off x="0" y="0"/>
            <a:ext cx="4092624" cy="468782"/>
          </a:xfrm>
          <a:prstGeom prst="rect">
            <a:avLst/>
          </a:prstGeom>
        </p:spPr>
        <p:txBody>
          <a:bodyPr/>
          <a:lstStyle/>
          <a:p>
            <a:pPr defTabSz="942183">
              <a:defRPr/>
            </a:pPr>
            <a:r>
              <a:rPr kumimoji="1" lang="en-US" dirty="0" smtClean="0">
                <a:cs typeface="Arial" pitchFamily="34" charset="0"/>
              </a:rPr>
              <a:t>OFP Site Search Tips PowerPoint Presentation</a:t>
            </a:r>
            <a:endParaRPr kumimoji="1" lang="en-US" dirty="0">
              <a:cs typeface="Arial" pitchFamily="34" charset="0"/>
            </a:endParaRPr>
          </a:p>
        </p:txBody>
      </p:sp>
      <p:sp>
        <p:nvSpPr>
          <p:cNvPr id="5" name="Date Placeholder 4"/>
          <p:cNvSpPr>
            <a:spLocks noGrp="1"/>
          </p:cNvSpPr>
          <p:nvPr>
            <p:ph type="dt" idx="11"/>
          </p:nvPr>
        </p:nvSpPr>
        <p:spPr/>
        <p:txBody>
          <a:bodyPr/>
          <a:lstStyle/>
          <a:p>
            <a:pPr>
              <a:defRPr/>
            </a:pPr>
            <a:fld id="{EDAD9177-5B1B-4C3B-8E3A-D27558D28968}" type="datetime1">
              <a:rPr lang="en-US" smtClean="0"/>
              <a:pPr>
                <a:defRPr/>
              </a:pPr>
              <a:t>12/17/2012</a:t>
            </a:fld>
            <a:endParaRPr lang="en-US" dirty="0"/>
          </a:p>
        </p:txBody>
      </p:sp>
      <p:sp>
        <p:nvSpPr>
          <p:cNvPr id="6" name="Slide Number Placeholder 5"/>
          <p:cNvSpPr>
            <a:spLocks noGrp="1"/>
          </p:cNvSpPr>
          <p:nvPr>
            <p:ph type="sldNum" sz="quarter" idx="12"/>
          </p:nvPr>
        </p:nvSpPr>
        <p:spPr/>
        <p:txBody>
          <a:bodyPr/>
          <a:lstStyle/>
          <a:p>
            <a:pPr>
              <a:defRPr/>
            </a:pPr>
            <a:fld id="{F427F0EC-049E-4C7E-AC29-639FD47E161B}"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aseline="0" dirty="0" smtClean="0">
                <a:latin typeface="Arial" pitchFamily="34" charset="0"/>
                <a:cs typeface="Arial" pitchFamily="34" charset="0"/>
              </a:rPr>
              <a:t>Besides National Programs, we have selected Health Programs, Medical Centers, and Health Research topics.  The OFP website in the Search within a site or domain has been removed and the Advanced Search is selected.  Anytime you wish to search outside of the OFP website, you would need to ensure that the site or domain box are blank.  You can also set this to another site or domain as needed.</a:t>
            </a:r>
          </a:p>
          <a:p>
            <a:endParaRPr lang="en-US" sz="1000" baseline="0" dirty="0" smtClean="0">
              <a:latin typeface="Arial" pitchFamily="34" charset="0"/>
              <a:cs typeface="Arial" pitchFamily="34" charset="0"/>
            </a:endParaRPr>
          </a:p>
          <a:p>
            <a:r>
              <a:rPr lang="en-US" sz="1000" baseline="0" dirty="0" smtClean="0">
                <a:latin typeface="Arial" pitchFamily="34" charset="0"/>
                <a:cs typeface="Arial" pitchFamily="34" charset="0"/>
              </a:rPr>
              <a:t>The advanced find will search throughout the VA website and display the results found by the areas.  You can scroll down or click on the number to the left of the area to go to those results.</a:t>
            </a:r>
          </a:p>
          <a:p>
            <a:endParaRPr lang="en-US" baseline="0" dirty="0" smtClean="0"/>
          </a:p>
          <a:p>
            <a:r>
              <a:rPr lang="en-US" baseline="0" dirty="0" smtClean="0"/>
              <a:t>The search capabilities available on the VA Search web site are more robust and very beneficial when you are not sure quite sure of what you might need or what is available.</a:t>
            </a:r>
          </a:p>
          <a:p>
            <a:endParaRPr lang="en-US" baseline="0" dirty="0" smtClean="0"/>
          </a:p>
          <a:p>
            <a:r>
              <a:rPr lang="en-US" baseline="0" dirty="0" smtClean="0"/>
              <a:t>As noted in the previous slide, the Help selection provides tips and guidance on how to use the options listed in the Advanced Search.</a:t>
            </a:r>
            <a:endParaRPr lang="en-US" dirty="0"/>
          </a:p>
        </p:txBody>
      </p:sp>
      <p:sp>
        <p:nvSpPr>
          <p:cNvPr id="4" name="Header Placeholder 3"/>
          <p:cNvSpPr>
            <a:spLocks noGrp="1"/>
          </p:cNvSpPr>
          <p:nvPr>
            <p:ph type="hdr" sz="quarter" idx="10"/>
          </p:nvPr>
        </p:nvSpPr>
        <p:spPr>
          <a:xfrm>
            <a:off x="0" y="0"/>
            <a:ext cx="4015283" cy="468782"/>
          </a:xfrm>
          <a:prstGeom prst="rect">
            <a:avLst/>
          </a:prstGeom>
        </p:spPr>
        <p:txBody>
          <a:bodyPr/>
          <a:lstStyle/>
          <a:p>
            <a:pPr defTabSz="942183">
              <a:defRPr/>
            </a:pPr>
            <a:r>
              <a:rPr kumimoji="1" lang="en-US" dirty="0" smtClean="0">
                <a:cs typeface="Arial" pitchFamily="34" charset="0"/>
              </a:rPr>
              <a:t>OFP Site Search Tips PowerPoint Presentation</a:t>
            </a:r>
            <a:endParaRPr kumimoji="1" lang="en-US" dirty="0">
              <a:cs typeface="Arial" pitchFamily="34" charset="0"/>
            </a:endParaRPr>
          </a:p>
        </p:txBody>
      </p:sp>
      <p:sp>
        <p:nvSpPr>
          <p:cNvPr id="5" name="Date Placeholder 4"/>
          <p:cNvSpPr>
            <a:spLocks noGrp="1"/>
          </p:cNvSpPr>
          <p:nvPr>
            <p:ph type="dt" idx="11"/>
          </p:nvPr>
        </p:nvSpPr>
        <p:spPr/>
        <p:txBody>
          <a:bodyPr/>
          <a:lstStyle/>
          <a:p>
            <a:pPr>
              <a:defRPr/>
            </a:pPr>
            <a:fld id="{EDAD9177-5B1B-4C3B-8E3A-D27558D28968}" type="datetime1">
              <a:rPr lang="en-US" smtClean="0"/>
              <a:pPr>
                <a:defRPr/>
              </a:pPr>
              <a:t>12/17/2012</a:t>
            </a:fld>
            <a:endParaRPr lang="en-US" dirty="0"/>
          </a:p>
        </p:txBody>
      </p:sp>
      <p:sp>
        <p:nvSpPr>
          <p:cNvPr id="6" name="Slide Number Placeholder 5"/>
          <p:cNvSpPr>
            <a:spLocks noGrp="1"/>
          </p:cNvSpPr>
          <p:nvPr>
            <p:ph type="sldNum" sz="quarter" idx="12"/>
          </p:nvPr>
        </p:nvSpPr>
        <p:spPr/>
        <p:txBody>
          <a:bodyPr/>
          <a:lstStyle/>
          <a:p>
            <a:pPr>
              <a:defRPr/>
            </a:pPr>
            <a:fld id="{F427F0EC-049E-4C7E-AC29-639FD47E161B}"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a:latin typeface="Arial" pitchFamily="34" charset="0"/>
              <a:cs typeface="Arial" pitchFamily="34" charset="0"/>
            </a:endParaRPr>
          </a:p>
        </p:txBody>
      </p:sp>
      <p:sp>
        <p:nvSpPr>
          <p:cNvPr id="5" name="Date Placeholder 4"/>
          <p:cNvSpPr>
            <a:spLocks noGrp="1"/>
          </p:cNvSpPr>
          <p:nvPr>
            <p:ph type="dt" idx="11"/>
          </p:nvPr>
        </p:nvSpPr>
        <p:spPr/>
        <p:txBody>
          <a:bodyPr/>
          <a:lstStyle/>
          <a:p>
            <a:pPr>
              <a:defRPr/>
            </a:pPr>
            <a:fld id="{6DFA0228-DE96-483B-85E5-BD9AD74414E8}" type="datetime1">
              <a:rPr lang="en-US" sz="1200" smtClean="0"/>
              <a:pPr>
                <a:defRPr/>
              </a:pPr>
              <a:t>12/17/2012</a:t>
            </a:fld>
            <a:endParaRPr lang="en-US" sz="1200" dirty="0"/>
          </a:p>
        </p:txBody>
      </p:sp>
      <p:sp>
        <p:nvSpPr>
          <p:cNvPr id="7" name="Slide Number Placeholder 6"/>
          <p:cNvSpPr>
            <a:spLocks noGrp="1"/>
          </p:cNvSpPr>
          <p:nvPr>
            <p:ph type="sldNum" sz="quarter" idx="13"/>
          </p:nvPr>
        </p:nvSpPr>
        <p:spPr/>
        <p:txBody>
          <a:bodyPr/>
          <a:lstStyle/>
          <a:p>
            <a:pPr>
              <a:defRPr/>
            </a:pPr>
            <a:fld id="{75E81265-A8D4-412A-ABAB-9E4DA1BEEC8F}" type="slidenum">
              <a:rPr lang="en-US" smtClean="0"/>
              <a:pPr>
                <a:defRPr/>
              </a:pPr>
              <a:t>2</a:t>
            </a:fld>
            <a:endParaRPr lang="en-US" sz="1200" dirty="0"/>
          </a:p>
        </p:txBody>
      </p:sp>
      <p:sp>
        <p:nvSpPr>
          <p:cNvPr id="6" name="Header Placeholder 5"/>
          <p:cNvSpPr>
            <a:spLocks noGrp="1"/>
          </p:cNvSpPr>
          <p:nvPr>
            <p:ph type="hdr" sz="quarter" idx="14"/>
          </p:nvPr>
        </p:nvSpPr>
        <p:spPr>
          <a:xfrm>
            <a:off x="0" y="0"/>
            <a:ext cx="3705919" cy="468782"/>
          </a:xfrm>
          <a:prstGeom prst="rect">
            <a:avLst/>
          </a:prstGeom>
        </p:spPr>
        <p:txBody>
          <a:bodyPr/>
          <a:lstStyle/>
          <a:p>
            <a:pPr defTabSz="942183">
              <a:defRPr/>
            </a:pPr>
            <a:r>
              <a:rPr kumimoji="1" lang="en-US" dirty="0" smtClean="0">
                <a:cs typeface="Arial" pitchFamily="34" charset="0"/>
              </a:rPr>
              <a:t>OFP Site Search Tips PowerPoint Presentation</a:t>
            </a:r>
            <a:endParaRPr kumimoji="1" lang="en-US" dirty="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latin typeface="Arial" pitchFamily="34" charset="0"/>
                <a:cs typeface="Arial" pitchFamily="34" charset="0"/>
              </a:rPr>
              <a:t>Another useful area available in the OFP Web Site is the addition of the Frequently Asked Questions (FAQs) web page.  Although this page is still under construction, it does include some of the most frequently asked questions received in the OFP Accounting Policy mailbox. </a:t>
            </a:r>
          </a:p>
          <a:p>
            <a:endParaRPr lang="en-US" sz="1000"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defRPr/>
            </a:pPr>
            <a:fld id="{C81BD060-4A8D-4089-8E52-362D9FD7AEDE}" type="datetime1">
              <a:rPr lang="en-US" sz="1200" smtClean="0"/>
              <a:pPr>
                <a:defRPr/>
              </a:pPr>
              <a:t>12/17/2012</a:t>
            </a:fld>
            <a:endParaRPr lang="en-US" sz="1200" dirty="0"/>
          </a:p>
        </p:txBody>
      </p:sp>
      <p:sp>
        <p:nvSpPr>
          <p:cNvPr id="7" name="Slide Number Placeholder 6"/>
          <p:cNvSpPr>
            <a:spLocks noGrp="1"/>
          </p:cNvSpPr>
          <p:nvPr>
            <p:ph type="sldNum" sz="quarter" idx="13"/>
          </p:nvPr>
        </p:nvSpPr>
        <p:spPr/>
        <p:txBody>
          <a:bodyPr/>
          <a:lstStyle/>
          <a:p>
            <a:pPr>
              <a:defRPr/>
            </a:pPr>
            <a:fld id="{FE854377-0095-4DDC-90AB-3670DE1197F9}" type="slidenum">
              <a:rPr lang="en-US" smtClean="0"/>
              <a:pPr>
                <a:defRPr/>
              </a:pPr>
              <a:t>20</a:t>
            </a:fld>
            <a:endParaRPr lang="en-US" sz="1200" dirty="0"/>
          </a:p>
        </p:txBody>
      </p:sp>
      <p:sp>
        <p:nvSpPr>
          <p:cNvPr id="6" name="Header Placeholder 5"/>
          <p:cNvSpPr>
            <a:spLocks noGrp="1"/>
          </p:cNvSpPr>
          <p:nvPr>
            <p:ph type="hdr" sz="quarter" idx="14"/>
          </p:nvPr>
        </p:nvSpPr>
        <p:spPr>
          <a:xfrm>
            <a:off x="0" y="0"/>
            <a:ext cx="3860601" cy="468782"/>
          </a:xfrm>
          <a:prstGeom prst="rect">
            <a:avLst/>
          </a:prstGeom>
        </p:spPr>
        <p:txBody>
          <a:bodyPr/>
          <a:lstStyle/>
          <a:p>
            <a:pPr defTabSz="942183">
              <a:defRPr/>
            </a:pPr>
            <a:r>
              <a:rPr kumimoji="1" lang="en-US" dirty="0" smtClean="0">
                <a:cs typeface="Arial" pitchFamily="34" charset="0"/>
              </a:rPr>
              <a:t>OFP Site Search Tips PowerPoint Presentation</a:t>
            </a:r>
            <a:endParaRPr kumimoji="1" lang="en-US" dirty="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latin typeface="Arial" pitchFamily="34" charset="0"/>
                <a:cs typeface="Arial" pitchFamily="34" charset="0"/>
              </a:rPr>
              <a:t>The FAQs are grouped by the volume topics.  These will be updated on a regular basis to ensure that the most current issues are addressed.  The responses provide the appropriate policy guidance that the answer was based on.</a:t>
            </a:r>
          </a:p>
          <a:p>
            <a:endParaRPr lang="en-US" sz="1000" dirty="0" smtClean="0">
              <a:latin typeface="Arial" pitchFamily="34" charset="0"/>
              <a:cs typeface="Arial" pitchFamily="34" charset="0"/>
            </a:endParaRPr>
          </a:p>
          <a:p>
            <a:pPr defTabSz="926104"/>
            <a:r>
              <a:rPr lang="en-US" sz="1000" dirty="0" smtClean="0">
                <a:latin typeface="Arial" pitchFamily="34" charset="0"/>
                <a:cs typeface="Arial" pitchFamily="34" charset="0"/>
              </a:rPr>
              <a:t>FAQs are also displayed in search listings along with chapters and other documents.  Be sure to check these to see if someone else has previously submitted a similar question.</a:t>
            </a:r>
          </a:p>
          <a:p>
            <a:endParaRPr lang="en-US" sz="1000"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defRPr/>
            </a:pPr>
            <a:fld id="{C81BD060-4A8D-4089-8E52-362D9FD7AEDE}" type="datetime1">
              <a:rPr lang="en-US" sz="1200" smtClean="0"/>
              <a:pPr>
                <a:defRPr/>
              </a:pPr>
              <a:t>12/17/2012</a:t>
            </a:fld>
            <a:endParaRPr lang="en-US" sz="1200" dirty="0"/>
          </a:p>
        </p:txBody>
      </p:sp>
      <p:sp>
        <p:nvSpPr>
          <p:cNvPr id="7" name="Slide Number Placeholder 6"/>
          <p:cNvSpPr>
            <a:spLocks noGrp="1"/>
          </p:cNvSpPr>
          <p:nvPr>
            <p:ph type="sldNum" sz="quarter" idx="13"/>
          </p:nvPr>
        </p:nvSpPr>
        <p:spPr/>
        <p:txBody>
          <a:bodyPr/>
          <a:lstStyle/>
          <a:p>
            <a:pPr>
              <a:defRPr/>
            </a:pPr>
            <a:fld id="{FE854377-0095-4DDC-90AB-3670DE1197F9}" type="slidenum">
              <a:rPr lang="en-US" smtClean="0"/>
              <a:pPr>
                <a:defRPr/>
              </a:pPr>
              <a:t>21</a:t>
            </a:fld>
            <a:endParaRPr lang="en-US" sz="1200" dirty="0"/>
          </a:p>
        </p:txBody>
      </p:sp>
      <p:sp>
        <p:nvSpPr>
          <p:cNvPr id="6" name="Header Placeholder 5"/>
          <p:cNvSpPr>
            <a:spLocks noGrp="1"/>
          </p:cNvSpPr>
          <p:nvPr>
            <p:ph type="hdr" sz="quarter" idx="14"/>
          </p:nvPr>
        </p:nvSpPr>
        <p:spPr>
          <a:xfrm>
            <a:off x="0" y="0"/>
            <a:ext cx="4247306" cy="468782"/>
          </a:xfrm>
          <a:prstGeom prst="rect">
            <a:avLst/>
          </a:prstGeom>
        </p:spPr>
        <p:txBody>
          <a:bodyPr/>
          <a:lstStyle/>
          <a:p>
            <a:pPr defTabSz="942183">
              <a:defRPr/>
            </a:pPr>
            <a:r>
              <a:rPr kumimoji="1" lang="en-US" dirty="0" smtClean="0">
                <a:cs typeface="Arial" pitchFamily="34" charset="0"/>
              </a:rPr>
              <a:t>OFP Site Search Tips PowerPoint Presentation</a:t>
            </a:r>
            <a:endParaRPr kumimoji="1" lang="en-US" dirty="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r>
              <a:rPr lang="en-US" sz="1000" dirty="0" smtClean="0">
                <a:latin typeface="Arial" pitchFamily="34" charset="0"/>
                <a:cs typeface="Arial" pitchFamily="34" charset="0"/>
              </a:rPr>
              <a:t>When you are researching financial policy, there are several web sites besides the local resources you may know.  In addition to the OFP chapters, that are available, each Administration and Staff Office or organizations may have a central site.  </a:t>
            </a:r>
          </a:p>
          <a:p>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The web sites listed are the most popular ones for the Administrations, Office of General Counsel, Office of the Inspector General, and Human Resources.  Although VA Medical Centers, Regional Offices, Cemeteries, etc. may have their own repository of copies, these web sites should be used for the most recent policy.</a:t>
            </a:r>
          </a:p>
          <a:p>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In addition to these, there are other Federal authorities that may need to be researched for policy and guidance. </a:t>
            </a:r>
            <a:endParaRPr lang="en-US" sz="1000" dirty="0">
              <a:latin typeface="Arial" pitchFamily="34" charset="0"/>
              <a:cs typeface="Arial" pitchFamily="34" charset="0"/>
            </a:endParaRPr>
          </a:p>
        </p:txBody>
      </p:sp>
      <p:sp>
        <p:nvSpPr>
          <p:cNvPr id="39941" name="Date Placeholder 4"/>
          <p:cNvSpPr>
            <a:spLocks noGrp="1"/>
          </p:cNvSpPr>
          <p:nvPr>
            <p:ph type="dt" sz="quarter" idx="1"/>
          </p:nvPr>
        </p:nvSpPr>
        <p:spPr>
          <a:noFill/>
        </p:spPr>
        <p:txBody>
          <a:bodyPr/>
          <a:lstStyle/>
          <a:p>
            <a:fld id="{B698A9BB-CFB2-4258-A5B0-241B230B14EF}" type="datetime1">
              <a:rPr lang="en-US" sz="1200" smtClean="0"/>
              <a:pPr/>
              <a:t>12/17/2012</a:t>
            </a:fld>
            <a:endParaRPr lang="en-US" sz="1200" dirty="0" smtClean="0"/>
          </a:p>
        </p:txBody>
      </p:sp>
      <p:sp>
        <p:nvSpPr>
          <p:cNvPr id="39943" name="Slide Number Placeholder 6"/>
          <p:cNvSpPr>
            <a:spLocks noGrp="1"/>
          </p:cNvSpPr>
          <p:nvPr>
            <p:ph type="sldNum" sz="quarter" idx="5"/>
          </p:nvPr>
        </p:nvSpPr>
        <p:spPr>
          <a:noFill/>
        </p:spPr>
        <p:txBody>
          <a:bodyPr/>
          <a:lstStyle/>
          <a:p>
            <a:fld id="{4BD3D625-6521-42CA-8E06-AEFEBEC89E36}" type="slidenum">
              <a:rPr lang="en-US" smtClean="0"/>
              <a:pPr/>
              <a:t>22</a:t>
            </a:fld>
            <a:endParaRPr lang="en-US" sz="1200" dirty="0" smtClean="0"/>
          </a:p>
        </p:txBody>
      </p:sp>
      <p:sp>
        <p:nvSpPr>
          <p:cNvPr id="6" name="Header Placeholder 5"/>
          <p:cNvSpPr>
            <a:spLocks noGrp="1"/>
          </p:cNvSpPr>
          <p:nvPr>
            <p:ph type="hdr" sz="quarter" idx="10"/>
          </p:nvPr>
        </p:nvSpPr>
        <p:spPr>
          <a:xfrm>
            <a:off x="0" y="0"/>
            <a:ext cx="4556670" cy="468782"/>
          </a:xfrm>
          <a:prstGeom prst="rect">
            <a:avLst/>
          </a:prstGeom>
        </p:spPr>
        <p:txBody>
          <a:bodyPr/>
          <a:lstStyle/>
          <a:p>
            <a:pPr defTabSz="942183">
              <a:defRPr/>
            </a:pPr>
            <a:r>
              <a:rPr kumimoji="1" lang="en-US" dirty="0" smtClean="0">
                <a:cs typeface="Arial" pitchFamily="34" charset="0"/>
              </a:rPr>
              <a:t>OFP Site Search Tips PowerPoint Presentation</a:t>
            </a:r>
            <a:endParaRPr kumimoji="1" lang="en-US" dirty="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000" dirty="0" smtClean="0">
                <a:latin typeface="Arial" pitchFamily="34" charset="0"/>
                <a:cs typeface="Arial" pitchFamily="34" charset="0"/>
              </a:rPr>
              <a:t>Displayed is a listing of several other Federal web sites they may be searched for an answer or guidance.  An example of when another Federal web site may need to be used are for questions that deal with appropriations law.  While the OFP chapters provide overall financial policy and some procedures, many questions dealing with appropriations law are not specifically address in the policy chapters.  There are only a handful of chapters that discuss appropriations law.  For example, Vol II Ch 4, Awards, Ceremonies, Food or Refreshments, Gifts or Mementos, and Vol V Ch 10B, Use of VA Appropriated Funds to Purchase Kitchen Appliances, specifically address many of the appropriation related questions and concerns surrounding these events or items.  References to specific Comptroller General decisions are also noted.</a:t>
            </a:r>
          </a:p>
          <a:p>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However, it is not possible to write overall VA policy for every circumstance or situation, especially those dealing with the propriety of using an appropriation for a specific or unusual obligation.   VA policy is meant to provide guidance for users to be able to make those determinations.  For appropriations law, two of the best resources are the GAO websites and also the VA OGC publications that are listed on the previous slide.</a:t>
            </a:r>
          </a:p>
          <a:p>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To properly research an appropriations law question, you may need to refer to the Principles of Federal Appropriations Law, also known as, the Redbook, or the Comptroller General Decisions that have been issued.  Many of the decisions are referenced in the Redbook and are also searchable on the website.</a:t>
            </a:r>
          </a:p>
          <a:p>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The FASAB web site is the Federal governments generally accepted accounting principles or GAAP.  The FASAB Concepts, Standards Advisories, and other publications are the finance and accounting standards that VA uses.  </a:t>
            </a:r>
          </a:p>
          <a:p>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The GPO Official Government Publications web site is a repository for accessing and researching public laws, U.S. Code (Codification of laws), and the Code of Federal Regulation (C.F.R. – Federal Agency legislation.)</a:t>
            </a:r>
          </a:p>
          <a:p>
            <a:endParaRPr lang="en-US" sz="1000" dirty="0">
              <a:latin typeface="Arial" pitchFamily="34" charset="0"/>
              <a:cs typeface="Arial" pitchFamily="34" charset="0"/>
            </a:endParaRPr>
          </a:p>
        </p:txBody>
      </p:sp>
      <p:sp>
        <p:nvSpPr>
          <p:cNvPr id="5" name="Date Placeholder 4"/>
          <p:cNvSpPr>
            <a:spLocks noGrp="1"/>
          </p:cNvSpPr>
          <p:nvPr>
            <p:ph type="dt" idx="11"/>
          </p:nvPr>
        </p:nvSpPr>
        <p:spPr/>
        <p:txBody>
          <a:bodyPr/>
          <a:lstStyle/>
          <a:p>
            <a:pPr>
              <a:defRPr/>
            </a:pPr>
            <a:fld id="{3C81A2A0-F465-496F-BB0E-CC155E0EF722}" type="datetime1">
              <a:rPr lang="en-US" sz="1200" smtClean="0"/>
              <a:pPr>
                <a:defRPr/>
              </a:pPr>
              <a:t>12/17/2012</a:t>
            </a:fld>
            <a:endParaRPr lang="en-US" sz="1200" dirty="0"/>
          </a:p>
        </p:txBody>
      </p:sp>
      <p:sp>
        <p:nvSpPr>
          <p:cNvPr id="7" name="Slide Number Placeholder 6"/>
          <p:cNvSpPr>
            <a:spLocks noGrp="1"/>
          </p:cNvSpPr>
          <p:nvPr>
            <p:ph type="sldNum" sz="quarter" idx="13"/>
          </p:nvPr>
        </p:nvSpPr>
        <p:spPr/>
        <p:txBody>
          <a:bodyPr/>
          <a:lstStyle/>
          <a:p>
            <a:pPr>
              <a:defRPr/>
            </a:pPr>
            <a:fld id="{9A9B2C80-1C98-4644-A5E5-9CE42DB25FFB}" type="slidenum">
              <a:rPr lang="en-US" smtClean="0"/>
              <a:pPr>
                <a:defRPr/>
              </a:pPr>
              <a:t>23</a:t>
            </a:fld>
            <a:endParaRPr lang="en-US" sz="1200" dirty="0"/>
          </a:p>
        </p:txBody>
      </p:sp>
      <p:sp>
        <p:nvSpPr>
          <p:cNvPr id="6" name="Header Placeholder 5"/>
          <p:cNvSpPr>
            <a:spLocks noGrp="1"/>
          </p:cNvSpPr>
          <p:nvPr>
            <p:ph type="hdr" sz="quarter" idx="14"/>
          </p:nvPr>
        </p:nvSpPr>
        <p:spPr>
          <a:xfrm>
            <a:off x="0" y="0"/>
            <a:ext cx="4092624" cy="468782"/>
          </a:xfrm>
          <a:prstGeom prst="rect">
            <a:avLst/>
          </a:prstGeom>
        </p:spPr>
        <p:txBody>
          <a:bodyPr/>
          <a:lstStyle/>
          <a:p>
            <a:pPr defTabSz="942183">
              <a:defRPr/>
            </a:pPr>
            <a:r>
              <a:rPr kumimoji="1" lang="en-US" dirty="0" smtClean="0">
                <a:cs typeface="Arial" pitchFamily="34" charset="0"/>
              </a:rPr>
              <a:t>OFP Site Search Tips PowerPoint Presentation</a:t>
            </a:r>
            <a:endParaRPr kumimoji="1" lang="en-US" dirty="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r>
              <a:rPr lang="en-US" sz="1000" dirty="0" smtClean="0">
                <a:latin typeface="Arial" pitchFamily="34" charset="0"/>
                <a:cs typeface="Arial" pitchFamily="34" charset="0"/>
              </a:rPr>
              <a:t>Even after using</a:t>
            </a:r>
            <a:r>
              <a:rPr lang="en-US" sz="1000" baseline="0" dirty="0" smtClean="0">
                <a:latin typeface="Arial" pitchFamily="34" charset="0"/>
                <a:cs typeface="Arial" pitchFamily="34" charset="0"/>
              </a:rPr>
              <a:t> all of the </a:t>
            </a:r>
            <a:r>
              <a:rPr lang="en-US" sz="1000" dirty="0" smtClean="0">
                <a:latin typeface="Arial" pitchFamily="34" charset="0"/>
                <a:cs typeface="Arial" pitchFamily="34" charset="0"/>
              </a:rPr>
              <a:t>research tools and websites available, you still have questions, these should be submitted through the appropriate chain of command for an official response.  Make sure that your question and supporting</a:t>
            </a:r>
            <a:r>
              <a:rPr lang="en-US" sz="1000" baseline="0" dirty="0" smtClean="0">
                <a:latin typeface="Arial" pitchFamily="34" charset="0"/>
                <a:cs typeface="Arial" pitchFamily="34" charset="0"/>
              </a:rPr>
              <a:t> documentation accurately reflects the issue.  </a:t>
            </a:r>
          </a:p>
          <a:p>
            <a:endParaRPr lang="en-US" sz="1000" baseline="0" dirty="0" smtClean="0">
              <a:latin typeface="Arial" pitchFamily="34" charset="0"/>
              <a:cs typeface="Arial" pitchFamily="34" charset="0"/>
            </a:endParaRPr>
          </a:p>
          <a:p>
            <a:r>
              <a:rPr lang="en-US" sz="1000" baseline="0" dirty="0" smtClean="0">
                <a:latin typeface="Arial" pitchFamily="34" charset="0"/>
                <a:cs typeface="Arial" pitchFamily="34" charset="0"/>
              </a:rPr>
              <a:t>Also be sure to s</a:t>
            </a:r>
            <a:r>
              <a:rPr lang="en-US" sz="1000" dirty="0" smtClean="0">
                <a:latin typeface="Arial" pitchFamily="34" charset="0"/>
                <a:cs typeface="Arial" pitchFamily="34" charset="0"/>
              </a:rPr>
              <a:t>ubmit</a:t>
            </a:r>
            <a:r>
              <a:rPr lang="en-US" sz="1000" baseline="0" dirty="0" smtClean="0">
                <a:latin typeface="Arial" pitchFamily="34" charset="0"/>
                <a:cs typeface="Arial" pitchFamily="34" charset="0"/>
              </a:rPr>
              <a:t> questions through your appropriate chain of command.  This will help to ensure that the response you receive is appropriate to your area and prevent delays.  For example, if OFP APPS receives a financial policy question form a medical center, the question will generally be forwarded to the VHA Accounting Policy group. </a:t>
            </a:r>
            <a:endParaRPr lang="en-US" sz="1000" dirty="0" smtClean="0">
              <a:latin typeface="Arial" pitchFamily="34" charset="0"/>
              <a:cs typeface="Arial" pitchFamily="34" charset="0"/>
            </a:endParaRPr>
          </a:p>
          <a:p>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On the following slide is a listing of Administration contacts.</a:t>
            </a:r>
          </a:p>
        </p:txBody>
      </p:sp>
      <p:sp>
        <p:nvSpPr>
          <p:cNvPr id="43013" name="Date Placeholder 4"/>
          <p:cNvSpPr>
            <a:spLocks noGrp="1"/>
          </p:cNvSpPr>
          <p:nvPr>
            <p:ph type="dt" sz="quarter" idx="1"/>
          </p:nvPr>
        </p:nvSpPr>
        <p:spPr>
          <a:noFill/>
        </p:spPr>
        <p:txBody>
          <a:bodyPr/>
          <a:lstStyle/>
          <a:p>
            <a:fld id="{C1A1BAEE-0E22-4AD6-A6E1-6305B0A01486}" type="datetime1">
              <a:rPr lang="en-US" sz="1200" smtClean="0"/>
              <a:pPr/>
              <a:t>12/17/2012</a:t>
            </a:fld>
            <a:endParaRPr lang="en-US" sz="1200" dirty="0" smtClean="0"/>
          </a:p>
        </p:txBody>
      </p:sp>
      <p:sp>
        <p:nvSpPr>
          <p:cNvPr id="43015" name="Slide Number Placeholder 6"/>
          <p:cNvSpPr>
            <a:spLocks noGrp="1"/>
          </p:cNvSpPr>
          <p:nvPr>
            <p:ph type="sldNum" sz="quarter" idx="5"/>
          </p:nvPr>
        </p:nvSpPr>
        <p:spPr>
          <a:noFill/>
        </p:spPr>
        <p:txBody>
          <a:bodyPr/>
          <a:lstStyle/>
          <a:p>
            <a:fld id="{2AE50349-154B-4EA6-913A-E1AD63DF3427}" type="slidenum">
              <a:rPr lang="en-US" smtClean="0"/>
              <a:pPr/>
              <a:t>24</a:t>
            </a:fld>
            <a:endParaRPr lang="en-US" sz="1200" dirty="0" smtClean="0"/>
          </a:p>
        </p:txBody>
      </p:sp>
      <p:sp>
        <p:nvSpPr>
          <p:cNvPr id="6" name="Header Placeholder 5"/>
          <p:cNvSpPr>
            <a:spLocks noGrp="1"/>
          </p:cNvSpPr>
          <p:nvPr>
            <p:ph type="hdr" sz="quarter" idx="10"/>
          </p:nvPr>
        </p:nvSpPr>
        <p:spPr/>
        <p:txBody>
          <a:bodyPr/>
          <a:lstStyle/>
          <a:p>
            <a:pPr>
              <a:defRPr/>
            </a:pPr>
            <a:r>
              <a:rPr lang="en-US" dirty="0" smtClean="0"/>
              <a:t>OFP Reviewing and Researching Financial Policy Presentation  </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latin typeface="Arial" pitchFamily="34" charset="0"/>
                <a:cs typeface="Arial" pitchFamily="34" charset="0"/>
              </a:rPr>
              <a:t>The</a:t>
            </a:r>
            <a:r>
              <a:rPr lang="en-US" sz="1000" baseline="0" dirty="0" smtClean="0">
                <a:latin typeface="Arial" pitchFamily="34" charset="0"/>
                <a:cs typeface="Arial" pitchFamily="34" charset="0"/>
              </a:rPr>
              <a:t> contacts listed above should be used for policy questions.  As noted in the prior slides, Research Considerations and Procedures, these contacts should be used to prevents delays in policy responses.</a:t>
            </a:r>
          </a:p>
          <a:p>
            <a:endParaRPr lang="en-US" sz="1000" baseline="0" dirty="0" smtClean="0">
              <a:latin typeface="Arial" pitchFamily="34" charset="0"/>
              <a:cs typeface="Arial" pitchFamily="34" charset="0"/>
            </a:endParaRPr>
          </a:p>
          <a:p>
            <a:r>
              <a:rPr lang="en-US" sz="1000" dirty="0" smtClean="0">
                <a:latin typeface="Arial" pitchFamily="34" charset="0"/>
                <a:cs typeface="Arial" pitchFamily="34" charset="0"/>
              </a:rPr>
              <a:t>Other contacts, as appropriate, are also listed on the OFP website and within each financial</a:t>
            </a:r>
            <a:r>
              <a:rPr lang="en-US" sz="1000" baseline="0" dirty="0" smtClean="0">
                <a:latin typeface="Arial" pitchFamily="34" charset="0"/>
                <a:cs typeface="Arial" pitchFamily="34" charset="0"/>
              </a:rPr>
              <a:t> policy chapter.</a:t>
            </a:r>
            <a:endParaRPr lang="en-US" sz="1000" dirty="0">
              <a:latin typeface="Arial" pitchFamily="34" charset="0"/>
              <a:cs typeface="Arial" pitchFamily="34" charset="0"/>
            </a:endParaRPr>
          </a:p>
        </p:txBody>
      </p:sp>
      <p:sp>
        <p:nvSpPr>
          <p:cNvPr id="5" name="Date Placeholder 4"/>
          <p:cNvSpPr>
            <a:spLocks noGrp="1"/>
          </p:cNvSpPr>
          <p:nvPr>
            <p:ph type="dt" idx="11"/>
          </p:nvPr>
        </p:nvSpPr>
        <p:spPr/>
        <p:txBody>
          <a:bodyPr/>
          <a:lstStyle/>
          <a:p>
            <a:pPr>
              <a:defRPr/>
            </a:pPr>
            <a:fld id="{AA094EB0-E002-47E0-8D6E-4D143FFD1EF5}" type="datetime1">
              <a:rPr lang="en-US" sz="1200" smtClean="0"/>
              <a:pPr>
                <a:defRPr/>
              </a:pPr>
              <a:t>12/17/2012</a:t>
            </a:fld>
            <a:endParaRPr lang="en-US" sz="1200" dirty="0"/>
          </a:p>
        </p:txBody>
      </p:sp>
      <p:sp>
        <p:nvSpPr>
          <p:cNvPr id="7" name="Slide Number Placeholder 6"/>
          <p:cNvSpPr>
            <a:spLocks noGrp="1"/>
          </p:cNvSpPr>
          <p:nvPr>
            <p:ph type="sldNum" sz="quarter" idx="13"/>
          </p:nvPr>
        </p:nvSpPr>
        <p:spPr/>
        <p:txBody>
          <a:bodyPr/>
          <a:lstStyle/>
          <a:p>
            <a:pPr>
              <a:defRPr/>
            </a:pPr>
            <a:fld id="{201D0315-FB08-469D-84E1-93B69FD6A465}" type="slidenum">
              <a:rPr lang="en-US" smtClean="0"/>
              <a:pPr>
                <a:defRPr/>
              </a:pPr>
              <a:t>25</a:t>
            </a:fld>
            <a:endParaRPr lang="en-US" sz="1200" dirty="0"/>
          </a:p>
        </p:txBody>
      </p:sp>
      <p:sp>
        <p:nvSpPr>
          <p:cNvPr id="6" name="Header Placeholder 5"/>
          <p:cNvSpPr>
            <a:spLocks noGrp="1"/>
          </p:cNvSpPr>
          <p:nvPr>
            <p:ph type="hdr" sz="quarter" idx="14"/>
          </p:nvPr>
        </p:nvSpPr>
        <p:spPr/>
        <p:txBody>
          <a:bodyPr/>
          <a:lstStyle/>
          <a:p>
            <a:pPr>
              <a:defRPr/>
            </a:pPr>
            <a:r>
              <a:rPr lang="en-US" dirty="0" smtClean="0"/>
              <a:t>OFP Reviewing and Researching Financial Policy Presentation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pPr>
              <a:defRPr/>
            </a:pPr>
            <a:fld id="{C7D1C098-E7EE-417E-B17A-8CD4463F0D1F}" type="datetime1">
              <a:rPr lang="en-US" sz="1200" smtClean="0"/>
              <a:pPr>
                <a:defRPr/>
              </a:pPr>
              <a:t>12/17/2012</a:t>
            </a:fld>
            <a:endParaRPr lang="en-US" sz="1200" dirty="0"/>
          </a:p>
        </p:txBody>
      </p:sp>
      <p:sp>
        <p:nvSpPr>
          <p:cNvPr id="7" name="Slide Number Placeholder 6"/>
          <p:cNvSpPr>
            <a:spLocks noGrp="1"/>
          </p:cNvSpPr>
          <p:nvPr>
            <p:ph type="sldNum" sz="quarter" idx="13"/>
          </p:nvPr>
        </p:nvSpPr>
        <p:spPr/>
        <p:txBody>
          <a:bodyPr/>
          <a:lstStyle/>
          <a:p>
            <a:pPr>
              <a:defRPr/>
            </a:pPr>
            <a:fld id="{7B6D42FC-6E14-4AE0-BBCD-03A6C31ACDB2}" type="slidenum">
              <a:rPr lang="en-US" smtClean="0"/>
              <a:pPr>
                <a:defRPr/>
              </a:pPr>
              <a:t>26</a:t>
            </a:fld>
            <a:endParaRPr lang="en-US" sz="1200" dirty="0"/>
          </a:p>
        </p:txBody>
      </p:sp>
      <p:sp>
        <p:nvSpPr>
          <p:cNvPr id="6" name="Header Placeholder 5"/>
          <p:cNvSpPr>
            <a:spLocks noGrp="1"/>
          </p:cNvSpPr>
          <p:nvPr>
            <p:ph type="hdr" sz="quarter" idx="14"/>
          </p:nvPr>
        </p:nvSpPr>
        <p:spPr>
          <a:xfrm>
            <a:off x="0" y="0"/>
            <a:ext cx="4092624" cy="468782"/>
          </a:xfrm>
          <a:prstGeom prst="rect">
            <a:avLst/>
          </a:prstGeom>
        </p:spPr>
        <p:txBody>
          <a:bodyPr/>
          <a:lstStyle/>
          <a:p>
            <a:pPr defTabSz="942183">
              <a:defRPr/>
            </a:pPr>
            <a:r>
              <a:rPr kumimoji="1" lang="en-US" dirty="0" smtClean="0">
                <a:cs typeface="Arial" pitchFamily="34" charset="0"/>
              </a:rPr>
              <a:t>OFP Site Search Tips PowerPoint Presentation</a:t>
            </a:r>
            <a:endParaRPr kumimoji="1" lang="en-US" dirty="0">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pPr>
              <a:defRPr/>
            </a:pPr>
            <a:fld id="{19B9B397-8DB7-4C24-B9BB-2E6A22933AAD}" type="datetime1">
              <a:rPr lang="en-US" sz="1200" smtClean="0"/>
              <a:pPr>
                <a:defRPr/>
              </a:pPr>
              <a:t>12/17/2012</a:t>
            </a:fld>
            <a:endParaRPr lang="en-US" sz="1200" dirty="0"/>
          </a:p>
        </p:txBody>
      </p:sp>
      <p:sp>
        <p:nvSpPr>
          <p:cNvPr id="7" name="Slide Number Placeholder 6"/>
          <p:cNvSpPr>
            <a:spLocks noGrp="1"/>
          </p:cNvSpPr>
          <p:nvPr>
            <p:ph type="sldNum" sz="quarter" idx="13"/>
          </p:nvPr>
        </p:nvSpPr>
        <p:spPr/>
        <p:txBody>
          <a:bodyPr/>
          <a:lstStyle/>
          <a:p>
            <a:pPr>
              <a:defRPr/>
            </a:pPr>
            <a:fld id="{B1C1D991-8A3C-4FA3-89C7-631BC91538D1}" type="slidenum">
              <a:rPr lang="en-US" smtClean="0"/>
              <a:pPr>
                <a:defRPr/>
              </a:pPr>
              <a:t>27</a:t>
            </a:fld>
            <a:endParaRPr lang="en-US" sz="1200" dirty="0"/>
          </a:p>
        </p:txBody>
      </p:sp>
      <p:sp>
        <p:nvSpPr>
          <p:cNvPr id="6" name="Header Placeholder 5"/>
          <p:cNvSpPr>
            <a:spLocks noGrp="1"/>
          </p:cNvSpPr>
          <p:nvPr>
            <p:ph type="hdr" sz="quarter" idx="14"/>
          </p:nvPr>
        </p:nvSpPr>
        <p:spPr>
          <a:xfrm>
            <a:off x="0" y="0"/>
            <a:ext cx="3783260" cy="468782"/>
          </a:xfrm>
          <a:prstGeom prst="rect">
            <a:avLst/>
          </a:prstGeom>
        </p:spPr>
        <p:txBody>
          <a:bodyPr/>
          <a:lstStyle/>
          <a:p>
            <a:pPr defTabSz="942183">
              <a:defRPr/>
            </a:pPr>
            <a:r>
              <a:rPr kumimoji="1" lang="en-US" dirty="0" smtClean="0">
                <a:cs typeface="Arial" pitchFamily="34" charset="0"/>
              </a:rPr>
              <a:t>OFP Site Search Tips PowerPoint Presentation</a:t>
            </a:r>
            <a:endParaRPr kumimoji="1" lang="en-US" dirty="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000" dirty="0" smtClean="0">
                <a:latin typeface="Arial" pitchFamily="34" charset="0"/>
                <a:cs typeface="Arial" pitchFamily="34" charset="0"/>
              </a:rPr>
              <a:t>The specific</a:t>
            </a:r>
            <a:r>
              <a:rPr lang="en-US" sz="1000" baseline="0" dirty="0" smtClean="0">
                <a:latin typeface="Arial" pitchFamily="34" charset="0"/>
                <a:cs typeface="Arial" pitchFamily="34" charset="0"/>
              </a:rPr>
              <a:t> tasks that you will be learning about are</a:t>
            </a:r>
            <a:r>
              <a:rPr lang="en-US" sz="1000" dirty="0" smtClean="0">
                <a:latin typeface="Arial" pitchFamily="34" charset="0"/>
                <a:cs typeface="Arial" pitchFamily="34" charset="0"/>
              </a:rPr>
              <a:t>:</a:t>
            </a:r>
          </a:p>
          <a:p>
            <a:pPr>
              <a:defRPr/>
            </a:pPr>
            <a:endParaRPr lang="en-US" sz="1000" dirty="0" smtClean="0">
              <a:latin typeface="Arial" pitchFamily="34" charset="0"/>
              <a:cs typeface="Arial" pitchFamily="34" charset="0"/>
            </a:endParaRPr>
          </a:p>
          <a:p>
            <a:pPr lvl="1">
              <a:buFont typeface="Arial" pitchFamily="34" charset="0"/>
              <a:buChar char="•"/>
              <a:defRPr/>
            </a:pPr>
            <a:r>
              <a:rPr lang="en-US" sz="1000" dirty="0" smtClean="0">
                <a:latin typeface="Arial" pitchFamily="34" charset="0"/>
                <a:cs typeface="Arial" pitchFamily="34" charset="0"/>
              </a:rPr>
              <a:t>   Policy research considerations and procedures, to include</a:t>
            </a:r>
            <a:r>
              <a:rPr lang="en-US" sz="1000" baseline="0" dirty="0" smtClean="0">
                <a:latin typeface="Arial" pitchFamily="34" charset="0"/>
                <a:cs typeface="Arial" pitchFamily="34" charset="0"/>
              </a:rPr>
              <a:t> the two main </a:t>
            </a:r>
            <a:r>
              <a:rPr lang="en-US" sz="1000" dirty="0" smtClean="0">
                <a:latin typeface="Arial" pitchFamily="34" charset="0"/>
                <a:cs typeface="Arial" pitchFamily="34" charset="0"/>
              </a:rPr>
              <a:t>ways to search financial policy:  </a:t>
            </a:r>
          </a:p>
          <a:p>
            <a:pPr lvl="2">
              <a:buFont typeface="Arial" pitchFamily="34" charset="0"/>
              <a:buChar char="•"/>
              <a:defRPr/>
            </a:pPr>
            <a:r>
              <a:rPr lang="en-US" sz="1000" dirty="0" smtClean="0">
                <a:latin typeface="Arial" pitchFamily="34" charset="0"/>
                <a:cs typeface="Arial" pitchFamily="34" charset="0"/>
              </a:rPr>
              <a:t>  by using the OFP Site Search in the Quick Links section on the OFP web pages, and</a:t>
            </a:r>
          </a:p>
          <a:p>
            <a:pPr lvl="2">
              <a:buFont typeface="Arial" pitchFamily="34" charset="0"/>
              <a:buChar char="•"/>
              <a:defRPr/>
            </a:pPr>
            <a:r>
              <a:rPr lang="en-US" sz="1000" dirty="0" smtClean="0">
                <a:latin typeface="Arial" pitchFamily="34" charset="0"/>
                <a:cs typeface="Arial" pitchFamily="34" charset="0"/>
              </a:rPr>
              <a:t>  by using the VA search option available on all VA internet/intranet web sites in the upper right corner of the  page, and </a:t>
            </a:r>
          </a:p>
          <a:p>
            <a:pPr lvl="2">
              <a:buFont typeface="Arial" pitchFamily="34" charset="0"/>
              <a:buChar char="•"/>
              <a:defRPr/>
            </a:pPr>
            <a:r>
              <a:rPr lang="en-US" sz="1000" dirty="0" smtClean="0">
                <a:latin typeface="Arial" pitchFamily="34" charset="0"/>
                <a:cs typeface="Arial" pitchFamily="34" charset="0"/>
              </a:rPr>
              <a:t>  by using the Frequently Asked Questions (FAQs) website.</a:t>
            </a:r>
          </a:p>
          <a:p>
            <a:pPr lvl="1">
              <a:buFont typeface="Arial" pitchFamily="34" charset="0"/>
              <a:buChar char="•"/>
              <a:defRPr/>
            </a:pPr>
            <a:r>
              <a:rPr lang="en-US" sz="1000" dirty="0" smtClean="0">
                <a:latin typeface="Arial" pitchFamily="34" charset="0"/>
                <a:cs typeface="Arial" pitchFamily="34" charset="0"/>
              </a:rPr>
              <a:t>   Policy Research Websites,</a:t>
            </a:r>
            <a:r>
              <a:rPr lang="en-US" sz="1000" baseline="0" dirty="0" smtClean="0">
                <a:latin typeface="Arial" pitchFamily="34" charset="0"/>
                <a:cs typeface="Arial" pitchFamily="34" charset="0"/>
              </a:rPr>
              <a:t> VA and other;</a:t>
            </a:r>
            <a:endParaRPr lang="en-US" sz="1000" dirty="0" smtClean="0">
              <a:latin typeface="Arial" pitchFamily="34" charset="0"/>
              <a:cs typeface="Arial" pitchFamily="34" charset="0"/>
            </a:endParaRPr>
          </a:p>
          <a:p>
            <a:pPr lvl="1">
              <a:buFont typeface="Arial" pitchFamily="34" charset="0"/>
              <a:buChar char="•"/>
              <a:defRPr/>
            </a:pPr>
            <a:r>
              <a:rPr lang="en-US" sz="1000" dirty="0" smtClean="0">
                <a:latin typeface="Arial" pitchFamily="34" charset="0"/>
                <a:cs typeface="Arial" pitchFamily="34" charset="0"/>
              </a:rPr>
              <a:t>   Submission</a:t>
            </a:r>
            <a:r>
              <a:rPr lang="en-US" sz="1000" baseline="0" dirty="0" smtClean="0">
                <a:latin typeface="Arial" pitchFamily="34" charset="0"/>
                <a:cs typeface="Arial" pitchFamily="34" charset="0"/>
              </a:rPr>
              <a:t> of Policy Questions; and</a:t>
            </a:r>
          </a:p>
          <a:p>
            <a:pPr lvl="1">
              <a:buFont typeface="Arial" pitchFamily="34" charset="0"/>
              <a:buChar char="•"/>
              <a:defRPr/>
            </a:pPr>
            <a:r>
              <a:rPr lang="en-US" sz="1000" baseline="0" dirty="0" smtClean="0">
                <a:latin typeface="Arial" pitchFamily="34" charset="0"/>
                <a:cs typeface="Arial" pitchFamily="34" charset="0"/>
              </a:rPr>
              <a:t>   </a:t>
            </a:r>
            <a:r>
              <a:rPr lang="en-US" sz="1000" dirty="0" smtClean="0">
                <a:latin typeface="Arial" pitchFamily="34" charset="0"/>
                <a:cs typeface="Arial" pitchFamily="34" charset="0"/>
              </a:rPr>
              <a:t>VA Administration and Other Staff Office Contacts</a:t>
            </a:r>
          </a:p>
          <a:p>
            <a:pPr lvl="1">
              <a:buFont typeface="Arial" pitchFamily="34" charset="0"/>
              <a:buNone/>
              <a:defRPr/>
            </a:pPr>
            <a:endParaRPr lang="en-US" sz="1000"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defRPr/>
            </a:pPr>
            <a:fld id="{7F01D7F4-D27F-4E8D-A696-B2865690B2E5}" type="datetime1">
              <a:rPr lang="en-US" sz="1200" smtClean="0"/>
              <a:pPr>
                <a:defRPr/>
              </a:pPr>
              <a:t>12/17/2012</a:t>
            </a:fld>
            <a:endParaRPr lang="en-US" sz="1200" dirty="0"/>
          </a:p>
        </p:txBody>
      </p:sp>
      <p:sp>
        <p:nvSpPr>
          <p:cNvPr id="7" name="Slide Number Placeholder 6"/>
          <p:cNvSpPr>
            <a:spLocks noGrp="1"/>
          </p:cNvSpPr>
          <p:nvPr>
            <p:ph type="sldNum" sz="quarter" idx="13"/>
          </p:nvPr>
        </p:nvSpPr>
        <p:spPr/>
        <p:txBody>
          <a:bodyPr/>
          <a:lstStyle/>
          <a:p>
            <a:pPr>
              <a:defRPr/>
            </a:pPr>
            <a:fld id="{0298E770-95DA-4F32-B5B5-C7EE3F7E2896}" type="slidenum">
              <a:rPr lang="en-US" smtClean="0"/>
              <a:pPr>
                <a:defRPr/>
              </a:pPr>
              <a:t>3</a:t>
            </a:fld>
            <a:endParaRPr lang="en-US" sz="1200" dirty="0"/>
          </a:p>
        </p:txBody>
      </p:sp>
      <p:sp>
        <p:nvSpPr>
          <p:cNvPr id="6" name="Header Placeholder 5"/>
          <p:cNvSpPr>
            <a:spLocks noGrp="1"/>
          </p:cNvSpPr>
          <p:nvPr>
            <p:ph type="hdr" sz="quarter" idx="14"/>
          </p:nvPr>
        </p:nvSpPr>
        <p:spPr>
          <a:xfrm>
            <a:off x="0" y="0"/>
            <a:ext cx="3937942" cy="468782"/>
          </a:xfrm>
          <a:prstGeom prst="rect">
            <a:avLst/>
          </a:prstGeom>
        </p:spPr>
        <p:txBody>
          <a:bodyPr/>
          <a:lstStyle/>
          <a:p>
            <a:pPr defTabSz="942183">
              <a:defRPr/>
            </a:pPr>
            <a:r>
              <a:rPr kumimoji="1" lang="en-US" dirty="0" smtClean="0">
                <a:cs typeface="Arial" pitchFamily="34" charset="0"/>
              </a:rPr>
              <a:t>OFP Site Search Tips PowerPoint Presentation</a:t>
            </a:r>
            <a:endParaRPr kumimoji="1" lang="en-US" dirty="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defTabSz="926104">
              <a:defRPr/>
            </a:pPr>
            <a:r>
              <a:rPr lang="en-US" sz="1000" dirty="0" smtClean="0">
                <a:latin typeface="Arial" pitchFamily="34" charset="0"/>
                <a:cs typeface="Arial" pitchFamily="34" charset="0"/>
              </a:rPr>
              <a:t>Prior to beginning your research, you should first determine what the basis is for the question.  For example, is it related to finance and accounting policy, related to another function, or is it related to procedures or specific steps needed to accomplish a certain task.  </a:t>
            </a:r>
          </a:p>
          <a:p>
            <a:pPr defTabSz="926104">
              <a:defRPr/>
            </a:pPr>
            <a:endParaRPr lang="en-US" sz="1000" dirty="0" smtClean="0">
              <a:latin typeface="Arial" pitchFamily="34" charset="0"/>
              <a:cs typeface="Arial" pitchFamily="34" charset="0"/>
            </a:endParaRPr>
          </a:p>
          <a:p>
            <a:pPr defTabSz="926104">
              <a:defRPr/>
            </a:pPr>
            <a:r>
              <a:rPr lang="en-US" sz="1000" dirty="0" smtClean="0">
                <a:latin typeface="Arial" pitchFamily="34" charset="0"/>
                <a:cs typeface="Arial" pitchFamily="34" charset="0"/>
              </a:rPr>
              <a:t>If you need assistance in entering a transaction in IFCAP, FMS, CAATS, or another system, this is a procedural question, not really policy.  To prevent a delay in assistance, you should try to get help from the appropriate point of contact rather than sending a question to policy.  Contact administration, regional, and/or facility technical and subject matter experts for particular procedures.  In most cases, the policy office would send your question to another office on your behalf.</a:t>
            </a:r>
          </a:p>
          <a:p>
            <a:pPr defTabSz="926104">
              <a:defRPr/>
            </a:pPr>
            <a:endParaRPr lang="en-US" sz="1000" dirty="0" smtClean="0">
              <a:latin typeface="Arial" pitchFamily="34" charset="0"/>
              <a:cs typeface="Arial" pitchFamily="34" charset="0"/>
            </a:endParaRPr>
          </a:p>
          <a:p>
            <a:pPr defTabSz="926104">
              <a:defRPr/>
            </a:pPr>
            <a:r>
              <a:rPr lang="en-US" sz="1000" dirty="0" smtClean="0">
                <a:latin typeface="Arial" pitchFamily="34" charset="0"/>
                <a:cs typeface="Arial" pitchFamily="34" charset="0"/>
              </a:rPr>
              <a:t>However, if it is a financial policy question such as trying to determine if funds received may be retained by VA or deposited to Treasury miscellaneous receipts, you should take the steps outlined in the following slides prior to sending a request for assistance.</a:t>
            </a:r>
          </a:p>
        </p:txBody>
      </p:sp>
      <p:sp>
        <p:nvSpPr>
          <p:cNvPr id="41989" name="Date Placeholder 4"/>
          <p:cNvSpPr>
            <a:spLocks noGrp="1"/>
          </p:cNvSpPr>
          <p:nvPr>
            <p:ph type="dt" sz="quarter" idx="1"/>
          </p:nvPr>
        </p:nvSpPr>
        <p:spPr>
          <a:noFill/>
        </p:spPr>
        <p:txBody>
          <a:bodyPr/>
          <a:lstStyle/>
          <a:p>
            <a:fld id="{1BFFCE2D-E0DE-479A-A25E-D9F6DB992847}" type="datetime1">
              <a:rPr lang="en-US" sz="1200" smtClean="0"/>
              <a:pPr/>
              <a:t>12/17/2012</a:t>
            </a:fld>
            <a:endParaRPr lang="en-US" sz="1200" dirty="0" smtClean="0"/>
          </a:p>
        </p:txBody>
      </p:sp>
      <p:sp>
        <p:nvSpPr>
          <p:cNvPr id="41991" name="Slide Number Placeholder 6"/>
          <p:cNvSpPr>
            <a:spLocks noGrp="1"/>
          </p:cNvSpPr>
          <p:nvPr>
            <p:ph type="sldNum" sz="quarter" idx="5"/>
          </p:nvPr>
        </p:nvSpPr>
        <p:spPr>
          <a:noFill/>
        </p:spPr>
        <p:txBody>
          <a:bodyPr/>
          <a:lstStyle/>
          <a:p>
            <a:fld id="{999490DF-CE40-48BD-82AD-498787AD96C3}" type="slidenum">
              <a:rPr lang="en-US" smtClean="0"/>
              <a:pPr/>
              <a:t>4</a:t>
            </a:fld>
            <a:endParaRPr lang="en-US" sz="1200" dirty="0" smtClean="0"/>
          </a:p>
        </p:txBody>
      </p:sp>
      <p:sp>
        <p:nvSpPr>
          <p:cNvPr id="6" name="Header Placeholder 5"/>
          <p:cNvSpPr>
            <a:spLocks noGrp="1"/>
          </p:cNvSpPr>
          <p:nvPr>
            <p:ph type="hdr" sz="quarter" idx="10"/>
          </p:nvPr>
        </p:nvSpPr>
        <p:spPr>
          <a:xfrm>
            <a:off x="0" y="0"/>
            <a:ext cx="4015283" cy="468782"/>
          </a:xfrm>
          <a:prstGeom prst="rect">
            <a:avLst/>
          </a:prstGeom>
        </p:spPr>
        <p:txBody>
          <a:bodyPr/>
          <a:lstStyle/>
          <a:p>
            <a:pPr defTabSz="942183">
              <a:defRPr/>
            </a:pPr>
            <a:r>
              <a:rPr kumimoji="1" lang="en-US" dirty="0" smtClean="0">
                <a:cs typeface="Arial" pitchFamily="34" charset="0"/>
              </a:rPr>
              <a:t>OFP Site Search Tips PowerPoint Presentation</a:t>
            </a:r>
            <a:endParaRPr kumimoji="1" lang="en-US" dirty="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defTabSz="926104">
              <a:buFont typeface="Arial" pitchFamily="34" charset="0"/>
              <a:buChar char="•"/>
              <a:defRPr/>
            </a:pPr>
            <a:r>
              <a:rPr lang="en-US" sz="1000" dirty="0" smtClean="0">
                <a:latin typeface="Arial" pitchFamily="34" charset="0"/>
                <a:cs typeface="Arial" pitchFamily="34" charset="0"/>
              </a:rPr>
              <a:t>  Review known existing OFP, Administration, regional, and/or facility (station) policy and procedural materials, and</a:t>
            </a:r>
          </a:p>
          <a:p>
            <a:pPr defTabSz="926104">
              <a:buFont typeface="Arial" pitchFamily="34" charset="0"/>
              <a:buChar char="•"/>
              <a:defRPr/>
            </a:pPr>
            <a:r>
              <a:rPr lang="en-US" sz="1000" dirty="0" smtClean="0">
                <a:latin typeface="Arial" pitchFamily="34" charset="0"/>
                <a:cs typeface="Arial" pitchFamily="34" charset="0"/>
              </a:rPr>
              <a:t>  </a:t>
            </a:r>
            <a:r>
              <a:rPr lang="en-US" sz="1000" dirty="0" smtClean="0">
                <a:latin typeface="Trebuchet MS" pitchFamily="34" charset="0"/>
              </a:rPr>
              <a:t>Use references and resources included in the Policy for additional research</a:t>
            </a:r>
          </a:p>
          <a:p>
            <a:pPr defTabSz="926104">
              <a:buFont typeface="Arial" pitchFamily="34" charset="0"/>
              <a:buChar char="•"/>
              <a:defRPr/>
            </a:pPr>
            <a:r>
              <a:rPr lang="en-US" sz="1000" dirty="0" smtClean="0">
                <a:latin typeface="Trebuchet MS" pitchFamily="34" charset="0"/>
                <a:cs typeface="Arial" pitchFamily="34" charset="0"/>
              </a:rPr>
              <a:t>  </a:t>
            </a:r>
            <a:r>
              <a:rPr lang="en-US" sz="1000" dirty="0" smtClean="0">
                <a:latin typeface="Arial" pitchFamily="34" charset="0"/>
                <a:cs typeface="Arial" pitchFamily="34" charset="0"/>
              </a:rPr>
              <a:t>Perform “site searches”.</a:t>
            </a:r>
          </a:p>
          <a:p>
            <a:pPr defTabSz="926104">
              <a:defRPr/>
            </a:pPr>
            <a:endParaRPr lang="en-US" sz="1000" dirty="0" smtClean="0">
              <a:latin typeface="Arial" pitchFamily="34" charset="0"/>
              <a:cs typeface="Arial" pitchFamily="34" charset="0"/>
            </a:endParaRPr>
          </a:p>
          <a:p>
            <a:pPr defTabSz="926104">
              <a:defRPr/>
            </a:pPr>
            <a:r>
              <a:rPr lang="en-US" sz="1000" dirty="0" smtClean="0">
                <a:latin typeface="Arial" pitchFamily="34" charset="0"/>
                <a:cs typeface="Arial" pitchFamily="34" charset="0"/>
              </a:rPr>
              <a:t>The OFP financial policies provide overall VA financial policy.  To aid in your research, the OFP policy chapters contain an Authorities and References section and include references throughout the chapter.  Be sure to check these as they may provide the additional information you are trying to locate in answer to your question.  Instead of the chapter, you may find the answer in a Government Accountability Office (GAO) legal decision or the Appropriations Law Redbook, in the Code of Federal Regulations (CFR), U.S. Codification of public laws, or another reference listed.</a:t>
            </a:r>
          </a:p>
          <a:p>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If you are new to researching financial policy, you will find additional hyperlinks at the end of the presentation by Administration, other VA staff office, and other Federal government web sites.  For field level specific financial policy, you should also check these in conjunction with the overall VA policy.  These sites are also available on the OFP internet web site under the Quick Links section as Related Web Sites and Additional Resources and Information and on the OFP intranet web site in the left column as the same titles.</a:t>
            </a:r>
          </a:p>
          <a:p>
            <a:endParaRPr lang="en-US" sz="1000" dirty="0" smtClean="0">
              <a:latin typeface="Arial" pitchFamily="34" charset="0"/>
              <a:cs typeface="Arial" pitchFamily="34" charset="0"/>
            </a:endParaRPr>
          </a:p>
        </p:txBody>
      </p:sp>
      <p:sp>
        <p:nvSpPr>
          <p:cNvPr id="40965" name="Date Placeholder 4"/>
          <p:cNvSpPr>
            <a:spLocks noGrp="1"/>
          </p:cNvSpPr>
          <p:nvPr>
            <p:ph type="dt" sz="quarter" idx="1"/>
          </p:nvPr>
        </p:nvSpPr>
        <p:spPr>
          <a:noFill/>
        </p:spPr>
        <p:txBody>
          <a:bodyPr/>
          <a:lstStyle/>
          <a:p>
            <a:fld id="{071EB25D-FEEE-41B2-98AB-165D6F181F90}" type="datetime1">
              <a:rPr lang="en-US" sz="1200" smtClean="0"/>
              <a:pPr/>
              <a:t>12/17/2012</a:t>
            </a:fld>
            <a:endParaRPr lang="en-US" sz="1200" dirty="0" smtClean="0"/>
          </a:p>
        </p:txBody>
      </p:sp>
      <p:sp>
        <p:nvSpPr>
          <p:cNvPr id="40967" name="Slide Number Placeholder 6"/>
          <p:cNvSpPr>
            <a:spLocks noGrp="1"/>
          </p:cNvSpPr>
          <p:nvPr>
            <p:ph type="sldNum" sz="quarter" idx="5"/>
          </p:nvPr>
        </p:nvSpPr>
        <p:spPr>
          <a:noFill/>
        </p:spPr>
        <p:txBody>
          <a:bodyPr/>
          <a:lstStyle/>
          <a:p>
            <a:fld id="{4CE1CEC6-38BA-42B5-931C-38E4AA3194BD}" type="slidenum">
              <a:rPr lang="en-US" smtClean="0"/>
              <a:pPr/>
              <a:t>5</a:t>
            </a:fld>
            <a:endParaRPr lang="en-US" sz="1200" dirty="0" smtClean="0"/>
          </a:p>
        </p:txBody>
      </p:sp>
      <p:sp>
        <p:nvSpPr>
          <p:cNvPr id="6" name="Header Placeholder 5"/>
          <p:cNvSpPr>
            <a:spLocks noGrp="1"/>
          </p:cNvSpPr>
          <p:nvPr>
            <p:ph type="hdr" sz="quarter" idx="10"/>
          </p:nvPr>
        </p:nvSpPr>
        <p:spPr>
          <a:xfrm>
            <a:off x="0" y="0"/>
            <a:ext cx="3937942" cy="468782"/>
          </a:xfrm>
          <a:prstGeom prst="rect">
            <a:avLst/>
          </a:prstGeom>
        </p:spPr>
        <p:txBody>
          <a:bodyPr/>
          <a:lstStyle/>
          <a:p>
            <a:pPr defTabSz="942183">
              <a:defRPr/>
            </a:pPr>
            <a:r>
              <a:rPr kumimoji="1" lang="en-US" dirty="0" smtClean="0">
                <a:cs typeface="Arial" pitchFamily="34" charset="0"/>
              </a:rPr>
              <a:t>OFP Site Search Tips PowerPoint Presentation</a:t>
            </a:r>
            <a:endParaRPr kumimoji="1" lang="en-US" dirty="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000" dirty="0" smtClean="0">
                <a:latin typeface="Arial" pitchFamily="34" charset="0"/>
                <a:cs typeface="Arial" pitchFamily="34" charset="0"/>
              </a:rPr>
              <a:t>On the OFP web site, there are two types of site searches:</a:t>
            </a:r>
          </a:p>
          <a:p>
            <a:endParaRPr lang="en-US" sz="1000" dirty="0" smtClean="0">
              <a:latin typeface="Arial" pitchFamily="34" charset="0"/>
              <a:cs typeface="Arial" pitchFamily="34" charset="0"/>
            </a:endParaRPr>
          </a:p>
          <a:p>
            <a:pPr>
              <a:buFont typeface="Arial" pitchFamily="34" charset="0"/>
              <a:buChar char="•"/>
            </a:pPr>
            <a:r>
              <a:rPr lang="en-US" sz="1000" dirty="0" smtClean="0">
                <a:latin typeface="Arial" pitchFamily="34" charset="0"/>
                <a:cs typeface="Arial" pitchFamily="34" charset="0"/>
              </a:rPr>
              <a:t>  The OFP Site Search located on the right side of the page (under Quick Links) is specifically set to search only within the OFP web site</a:t>
            </a:r>
            <a:r>
              <a:rPr lang="en-US" sz="1000" baseline="0" dirty="0" smtClean="0">
                <a:solidFill>
                  <a:srgbClr val="FF0000"/>
                </a:solidFill>
                <a:latin typeface="Arial" pitchFamily="34" charset="0"/>
                <a:cs typeface="Arial" pitchFamily="34" charset="0"/>
              </a:rPr>
              <a:t> (within OFP web site or just within OFP policies?)</a:t>
            </a:r>
            <a:r>
              <a:rPr lang="en-US" sz="1000" dirty="0" smtClean="0">
                <a:latin typeface="Arial" pitchFamily="34" charset="0"/>
                <a:cs typeface="Arial" pitchFamily="34" charset="0"/>
              </a:rPr>
              <a:t>.  This is a good place to begin when you are most interested in the overall VA financial policy and references.</a:t>
            </a:r>
          </a:p>
          <a:p>
            <a:endParaRPr lang="en-US" sz="1000" dirty="0" smtClean="0">
              <a:latin typeface="Arial" pitchFamily="34" charset="0"/>
              <a:cs typeface="Arial" pitchFamily="34" charset="0"/>
            </a:endParaRPr>
          </a:p>
          <a:p>
            <a:pPr>
              <a:buFont typeface="Arial" pitchFamily="34" charset="0"/>
              <a:buChar char="•"/>
            </a:pPr>
            <a:r>
              <a:rPr lang="en-US" sz="1000" dirty="0" smtClean="0">
                <a:latin typeface="Arial" pitchFamily="34" charset="0"/>
                <a:cs typeface="Arial" pitchFamily="34" charset="0"/>
              </a:rPr>
              <a:t>  The VA Search is located in the upper right corner and is a good tool when you need to reduce the number of documents found, you want to include or perhaps exclude certain criteria, or you need to search beyond the OFP policy.  This site search can also be used in the same manner as the OFP Site Search, that is, to search only within the OFP web site.  The additional filters in the VA Search allow a user to further refine results.</a:t>
            </a:r>
          </a:p>
          <a:p>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Let’s say, you have been asked a policy question about the possibility of purchasing a kitchen appliance with general operating funds (appropriated funds) for a break room that is accessible and used by all employees.  </a:t>
            </a:r>
          </a:p>
          <a:p>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You know that in general, appropriated funds may not be used, but you have seen them in other facilities and have been told they were properly purchased with appropriated funds. You have checked your known resources and would like to know if there is VA policy on the subject.</a:t>
            </a:r>
          </a:p>
          <a:p>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In the next</a:t>
            </a:r>
            <a:r>
              <a:rPr lang="en-US" sz="1000" baseline="0" dirty="0" smtClean="0">
                <a:latin typeface="Arial" pitchFamily="34" charset="0"/>
                <a:cs typeface="Arial" pitchFamily="34" charset="0"/>
              </a:rPr>
              <a:t> slides, we review how the </a:t>
            </a:r>
            <a:r>
              <a:rPr lang="en-US" sz="1000" dirty="0" smtClean="0">
                <a:latin typeface="Arial" pitchFamily="34" charset="0"/>
                <a:cs typeface="Arial" pitchFamily="34" charset="0"/>
              </a:rPr>
              <a:t>OFP Site Search in the Quick Links column can be used.</a:t>
            </a:r>
            <a:endParaRPr lang="en-US" sz="1000" dirty="0">
              <a:latin typeface="Arial" pitchFamily="34" charset="0"/>
              <a:cs typeface="Arial" pitchFamily="34" charset="0"/>
            </a:endParaRPr>
          </a:p>
        </p:txBody>
      </p:sp>
      <p:sp>
        <p:nvSpPr>
          <p:cNvPr id="5" name="Date Placeholder 4"/>
          <p:cNvSpPr>
            <a:spLocks noGrp="1"/>
          </p:cNvSpPr>
          <p:nvPr>
            <p:ph type="dt" idx="11"/>
          </p:nvPr>
        </p:nvSpPr>
        <p:spPr/>
        <p:txBody>
          <a:bodyPr/>
          <a:lstStyle/>
          <a:p>
            <a:pPr>
              <a:defRPr/>
            </a:pPr>
            <a:fld id="{C22CFC95-7686-4598-B37B-7AC17218266F}" type="datetime1">
              <a:rPr lang="en-US" sz="1200" smtClean="0"/>
              <a:pPr>
                <a:defRPr/>
              </a:pPr>
              <a:t>12/17/2012</a:t>
            </a:fld>
            <a:endParaRPr lang="en-US" sz="1200" dirty="0"/>
          </a:p>
        </p:txBody>
      </p:sp>
      <p:sp>
        <p:nvSpPr>
          <p:cNvPr id="7" name="Slide Number Placeholder 6"/>
          <p:cNvSpPr>
            <a:spLocks noGrp="1"/>
          </p:cNvSpPr>
          <p:nvPr>
            <p:ph type="sldNum" sz="quarter" idx="13"/>
          </p:nvPr>
        </p:nvSpPr>
        <p:spPr/>
        <p:txBody>
          <a:bodyPr/>
          <a:lstStyle/>
          <a:p>
            <a:pPr>
              <a:defRPr/>
            </a:pPr>
            <a:fld id="{BECE030C-FA86-48EE-A2E3-3066D5D3A885}" type="slidenum">
              <a:rPr lang="en-US" smtClean="0"/>
              <a:pPr>
                <a:defRPr/>
              </a:pPr>
              <a:t>6</a:t>
            </a:fld>
            <a:endParaRPr lang="en-US" sz="1200" dirty="0"/>
          </a:p>
        </p:txBody>
      </p:sp>
      <p:sp>
        <p:nvSpPr>
          <p:cNvPr id="6" name="Header Placeholder 5"/>
          <p:cNvSpPr>
            <a:spLocks noGrp="1"/>
          </p:cNvSpPr>
          <p:nvPr>
            <p:ph type="hdr" sz="quarter" idx="14"/>
          </p:nvPr>
        </p:nvSpPr>
        <p:spPr>
          <a:xfrm>
            <a:off x="0" y="0"/>
            <a:ext cx="3937942" cy="468782"/>
          </a:xfrm>
          <a:prstGeom prst="rect">
            <a:avLst/>
          </a:prstGeom>
        </p:spPr>
        <p:txBody>
          <a:bodyPr/>
          <a:lstStyle/>
          <a:p>
            <a:pPr defTabSz="942183">
              <a:defRPr/>
            </a:pPr>
            <a:r>
              <a:rPr kumimoji="1" lang="en-US" dirty="0" smtClean="0">
                <a:cs typeface="Arial" pitchFamily="34" charset="0"/>
              </a:rPr>
              <a:t>OFP Site Search Tips PowerPoint Presentation</a:t>
            </a:r>
            <a:endParaRPr kumimoji="1" lang="en-US" dirty="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latin typeface="Arial" pitchFamily="34" charset="0"/>
                <a:cs typeface="Arial" pitchFamily="34" charset="0"/>
              </a:rPr>
              <a:t>After the OFP Site Search has been selected, there are a couple of ways to search.  You can simply type in what you are researching or you can be more specific. In the Search For box, type in kitchen appliances.  The search engine will search on the combination of the words and also the individual words. </a:t>
            </a:r>
          </a:p>
          <a:p>
            <a:endParaRPr lang="en-US" sz="1000"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defRPr/>
            </a:pPr>
            <a:fld id="{C81BD060-4A8D-4089-8E52-362D9FD7AEDE}" type="datetime1">
              <a:rPr lang="en-US" sz="1200" smtClean="0"/>
              <a:pPr>
                <a:defRPr/>
              </a:pPr>
              <a:t>12/17/2012</a:t>
            </a:fld>
            <a:endParaRPr lang="en-US" sz="1200" dirty="0"/>
          </a:p>
        </p:txBody>
      </p:sp>
      <p:sp>
        <p:nvSpPr>
          <p:cNvPr id="7" name="Slide Number Placeholder 6"/>
          <p:cNvSpPr>
            <a:spLocks noGrp="1"/>
          </p:cNvSpPr>
          <p:nvPr>
            <p:ph type="sldNum" sz="quarter" idx="13"/>
          </p:nvPr>
        </p:nvSpPr>
        <p:spPr/>
        <p:txBody>
          <a:bodyPr/>
          <a:lstStyle/>
          <a:p>
            <a:pPr>
              <a:defRPr/>
            </a:pPr>
            <a:fld id="{FE854377-0095-4DDC-90AB-3670DE1197F9}" type="slidenum">
              <a:rPr lang="en-US" smtClean="0"/>
              <a:pPr>
                <a:defRPr/>
              </a:pPr>
              <a:t>7</a:t>
            </a:fld>
            <a:endParaRPr lang="en-US" sz="1200" dirty="0"/>
          </a:p>
        </p:txBody>
      </p:sp>
      <p:sp>
        <p:nvSpPr>
          <p:cNvPr id="6" name="Header Placeholder 5"/>
          <p:cNvSpPr>
            <a:spLocks noGrp="1"/>
          </p:cNvSpPr>
          <p:nvPr>
            <p:ph type="hdr" sz="quarter" idx="14"/>
          </p:nvPr>
        </p:nvSpPr>
        <p:spPr>
          <a:xfrm>
            <a:off x="0" y="0"/>
            <a:ext cx="4324647" cy="468782"/>
          </a:xfrm>
          <a:prstGeom prst="rect">
            <a:avLst/>
          </a:prstGeom>
        </p:spPr>
        <p:txBody>
          <a:bodyPr/>
          <a:lstStyle/>
          <a:p>
            <a:pPr defTabSz="942183">
              <a:defRPr/>
            </a:pPr>
            <a:r>
              <a:rPr kumimoji="1" lang="en-US" dirty="0" smtClean="0">
                <a:cs typeface="Arial" pitchFamily="34" charset="0"/>
              </a:rPr>
              <a:t>OFP Site Search Tips PowerPoint Presentation</a:t>
            </a:r>
            <a:endParaRPr kumimoji="1" lang="en-US" dirty="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6104">
              <a:defRPr/>
            </a:pPr>
            <a:r>
              <a:rPr lang="en-US" sz="1000" dirty="0" smtClean="0">
                <a:latin typeface="Arial" pitchFamily="34" charset="0"/>
                <a:cs typeface="Arial" pitchFamily="34" charset="0"/>
              </a:rPr>
              <a:t>In the example of kitchen appliances, 9 documents are located on the OFP web site.  The second result listed is a specific policy, Volume V Chapter 10B, Kitchen Appliances.  Read the chapter for the policies and procedures and refer to the Comptroller General decisions and Authorities and References listed.   If you are still not sure and you have researched the policy references, you would then refer your question to your next level of financial support.</a:t>
            </a:r>
          </a:p>
          <a:p>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Although this search didn’t find an abundance of documents, some simple searches can result in more documents than a person has time to review.  In those instances, you will want to limit the number of results from your search query.</a:t>
            </a:r>
          </a:p>
          <a:p>
            <a:endParaRPr lang="en-US" sz="1000"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defRPr/>
            </a:pPr>
            <a:fld id="{C81BD060-4A8D-4089-8E52-362D9FD7AEDE}" type="datetime1">
              <a:rPr lang="en-US" sz="1200" smtClean="0"/>
              <a:pPr>
                <a:defRPr/>
              </a:pPr>
              <a:t>12/17/2012</a:t>
            </a:fld>
            <a:endParaRPr lang="en-US" sz="1200" dirty="0"/>
          </a:p>
        </p:txBody>
      </p:sp>
      <p:sp>
        <p:nvSpPr>
          <p:cNvPr id="7" name="Slide Number Placeholder 6"/>
          <p:cNvSpPr>
            <a:spLocks noGrp="1"/>
          </p:cNvSpPr>
          <p:nvPr>
            <p:ph type="sldNum" sz="quarter" idx="13"/>
          </p:nvPr>
        </p:nvSpPr>
        <p:spPr/>
        <p:txBody>
          <a:bodyPr/>
          <a:lstStyle/>
          <a:p>
            <a:pPr>
              <a:defRPr/>
            </a:pPr>
            <a:fld id="{FE854377-0095-4DDC-90AB-3670DE1197F9}" type="slidenum">
              <a:rPr lang="en-US" smtClean="0"/>
              <a:pPr>
                <a:defRPr/>
              </a:pPr>
              <a:t>8</a:t>
            </a:fld>
            <a:endParaRPr lang="en-US" sz="1200" dirty="0"/>
          </a:p>
        </p:txBody>
      </p:sp>
      <p:sp>
        <p:nvSpPr>
          <p:cNvPr id="6" name="Header Placeholder 5"/>
          <p:cNvSpPr>
            <a:spLocks noGrp="1"/>
          </p:cNvSpPr>
          <p:nvPr>
            <p:ph type="hdr" sz="quarter" idx="14"/>
          </p:nvPr>
        </p:nvSpPr>
        <p:spPr>
          <a:xfrm>
            <a:off x="0" y="0"/>
            <a:ext cx="4015283" cy="468782"/>
          </a:xfrm>
          <a:prstGeom prst="rect">
            <a:avLst/>
          </a:prstGeom>
        </p:spPr>
        <p:txBody>
          <a:bodyPr/>
          <a:lstStyle/>
          <a:p>
            <a:pPr defTabSz="942183">
              <a:defRPr/>
            </a:pPr>
            <a:r>
              <a:rPr kumimoji="1" lang="en-US" dirty="0" smtClean="0">
                <a:cs typeface="Arial" pitchFamily="34" charset="0"/>
              </a:rPr>
              <a:t>OFP Site Search Tips PowerPoint Presentation</a:t>
            </a:r>
            <a:endParaRPr kumimoji="1" lang="en-US" dirty="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latin typeface="Arial" pitchFamily="34" charset="0"/>
                <a:cs typeface="Arial" pitchFamily="34" charset="0"/>
              </a:rPr>
              <a:t>Let s look at another search.  In this example, search on the words general post fund.  The initial search displays 90 documents.  Rather than having to weed through all of these, it is possible to vary the search just slightly to reduce the number.</a:t>
            </a:r>
          </a:p>
        </p:txBody>
      </p:sp>
      <p:sp>
        <p:nvSpPr>
          <p:cNvPr id="5" name="Date Placeholder 4"/>
          <p:cNvSpPr>
            <a:spLocks noGrp="1"/>
          </p:cNvSpPr>
          <p:nvPr>
            <p:ph type="dt" idx="11"/>
          </p:nvPr>
        </p:nvSpPr>
        <p:spPr/>
        <p:txBody>
          <a:bodyPr/>
          <a:lstStyle/>
          <a:p>
            <a:pPr>
              <a:defRPr/>
            </a:pPr>
            <a:fld id="{C81BD060-4A8D-4089-8E52-362D9FD7AEDE}" type="datetime1">
              <a:rPr lang="en-US" sz="1200" smtClean="0"/>
              <a:pPr>
                <a:defRPr/>
              </a:pPr>
              <a:t>12/17/2012</a:t>
            </a:fld>
            <a:endParaRPr lang="en-US" sz="1200" dirty="0"/>
          </a:p>
        </p:txBody>
      </p:sp>
      <p:sp>
        <p:nvSpPr>
          <p:cNvPr id="7" name="Slide Number Placeholder 6"/>
          <p:cNvSpPr>
            <a:spLocks noGrp="1"/>
          </p:cNvSpPr>
          <p:nvPr>
            <p:ph type="sldNum" sz="quarter" idx="13"/>
          </p:nvPr>
        </p:nvSpPr>
        <p:spPr/>
        <p:txBody>
          <a:bodyPr/>
          <a:lstStyle/>
          <a:p>
            <a:pPr>
              <a:defRPr/>
            </a:pPr>
            <a:fld id="{FE854377-0095-4DDC-90AB-3670DE1197F9}" type="slidenum">
              <a:rPr lang="en-US" smtClean="0"/>
              <a:pPr>
                <a:defRPr/>
              </a:pPr>
              <a:t>9</a:t>
            </a:fld>
            <a:endParaRPr lang="en-US" sz="1200" dirty="0"/>
          </a:p>
        </p:txBody>
      </p:sp>
      <p:sp>
        <p:nvSpPr>
          <p:cNvPr id="6" name="Header Placeholder 5"/>
          <p:cNvSpPr>
            <a:spLocks noGrp="1"/>
          </p:cNvSpPr>
          <p:nvPr>
            <p:ph type="hdr" sz="quarter" idx="14"/>
          </p:nvPr>
        </p:nvSpPr>
        <p:spPr>
          <a:xfrm>
            <a:off x="0" y="0"/>
            <a:ext cx="3628578" cy="468782"/>
          </a:xfrm>
          <a:prstGeom prst="rect">
            <a:avLst/>
          </a:prstGeom>
        </p:spPr>
        <p:txBody>
          <a:bodyPr/>
          <a:lstStyle/>
          <a:p>
            <a:pPr defTabSz="942183">
              <a:defRPr/>
            </a:pPr>
            <a:r>
              <a:rPr kumimoji="1" lang="en-US" dirty="0" smtClean="0">
                <a:cs typeface="Arial" pitchFamily="34" charset="0"/>
              </a:rPr>
              <a:t>OFP Site Search Tips PowerPoint Presentation</a:t>
            </a:r>
            <a:endParaRPr kumimoji="1" lang="en-US" dirty="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pPr>
              <a:defRPr/>
            </a:pPr>
            <a:r>
              <a:rPr lang="en-US" dirty="0" smtClean="0"/>
              <a:t>11/30/2012</a:t>
            </a:r>
            <a:endParaRPr lang="en-US" dirty="0"/>
          </a:p>
        </p:txBody>
      </p:sp>
      <p:sp>
        <p:nvSpPr>
          <p:cNvPr id="17" name="Footer Placeholder 16"/>
          <p:cNvSpPr>
            <a:spLocks noGrp="1"/>
          </p:cNvSpPr>
          <p:nvPr>
            <p:ph type="ftr" sz="quarter" idx="11"/>
          </p:nvPr>
        </p:nvSpPr>
        <p:spPr>
          <a:xfrm>
            <a:off x="5410200" y="4205288"/>
            <a:ext cx="1295400" cy="457200"/>
          </a:xfrm>
        </p:spPr>
        <p:txBody>
          <a:bodyPr/>
          <a:lstStyle/>
          <a:p>
            <a:pPr>
              <a:defRPr/>
            </a:pPr>
            <a:r>
              <a:rPr lang="en-US" dirty="0" smtClean="0"/>
              <a:t>Reviewing and Researching Financial Policy</a:t>
            </a:r>
            <a:endParaRPr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defRPr/>
            </a:pPr>
            <a:fld id="{2EC518F5-2B55-47EB-B6E2-BAE35D6B4E20}" type="slidenum">
              <a:rPr lang="en-US" smtClean="0"/>
              <a:pPr>
                <a:defRPr/>
              </a:pPr>
              <a:t>‹#›</a:t>
            </a:fld>
            <a:endParaRPr lang="en-US" dirty="0"/>
          </a:p>
        </p:txBody>
      </p:sp>
    </p:spTree>
  </p:cSld>
  <p:clrMapOvr>
    <a:masterClrMapping/>
  </p:clrMapOvr>
  <p:transition advTm="12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F94985E5-D11D-4789-9E09-EB0648828359}" type="datetime1">
              <a:rPr lang="en-US" smtClean="0"/>
              <a:pPr>
                <a:defRPr/>
              </a:pPr>
              <a:t>12/17/2012</a:t>
            </a:fld>
            <a:endParaRPr lang="en-US" dirty="0"/>
          </a:p>
        </p:txBody>
      </p:sp>
      <p:sp>
        <p:nvSpPr>
          <p:cNvPr id="5" name="Footer Placeholder 4"/>
          <p:cNvSpPr>
            <a:spLocks noGrp="1"/>
          </p:cNvSpPr>
          <p:nvPr>
            <p:ph type="ftr" sz="quarter" idx="11"/>
          </p:nvPr>
        </p:nvSpPr>
        <p:spPr/>
        <p:txBody>
          <a:bodyPr/>
          <a:lstStyle/>
          <a:p>
            <a:pPr>
              <a:defRPr/>
            </a:pPr>
            <a:r>
              <a:rPr lang="en-US" dirty="0" smtClean="0"/>
              <a:t>Reviewing and Researching Financial Policy</a:t>
            </a:r>
            <a:endParaRPr lang="en-US" dirty="0"/>
          </a:p>
        </p:txBody>
      </p:sp>
      <p:sp>
        <p:nvSpPr>
          <p:cNvPr id="6" name="Slide Number Placeholder 5"/>
          <p:cNvSpPr>
            <a:spLocks noGrp="1"/>
          </p:cNvSpPr>
          <p:nvPr>
            <p:ph type="sldNum" sz="quarter" idx="12"/>
          </p:nvPr>
        </p:nvSpPr>
        <p:spPr/>
        <p:txBody>
          <a:bodyPr/>
          <a:lstStyle/>
          <a:p>
            <a:pPr>
              <a:defRPr/>
            </a:pPr>
            <a:fld id="{36EBAD52-B5F3-4307-BF45-C13C7E823253}" type="slidenum">
              <a:rPr lang="en-US" smtClean="0"/>
              <a:pPr>
                <a:defRPr/>
              </a:pPr>
              <a:t>‹#›</a:t>
            </a:fld>
            <a:endParaRPr lang="en-US" dirty="0"/>
          </a:p>
        </p:txBody>
      </p:sp>
    </p:spTree>
  </p:cSld>
  <p:clrMapOvr>
    <a:masterClrMapping/>
  </p:clrMapOvr>
  <p:transition advTm="12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B5ADCC79-DA05-4988-8B1A-A1A7BF0287D9}" type="datetime1">
              <a:rPr lang="en-US" smtClean="0"/>
              <a:pPr>
                <a:defRPr/>
              </a:pPr>
              <a:t>12/17/2012</a:t>
            </a:fld>
            <a:endParaRPr lang="en-US" dirty="0"/>
          </a:p>
        </p:txBody>
      </p:sp>
      <p:sp>
        <p:nvSpPr>
          <p:cNvPr id="5" name="Footer Placeholder 4"/>
          <p:cNvSpPr>
            <a:spLocks noGrp="1"/>
          </p:cNvSpPr>
          <p:nvPr>
            <p:ph type="ftr" sz="quarter" idx="11"/>
          </p:nvPr>
        </p:nvSpPr>
        <p:spPr/>
        <p:txBody>
          <a:bodyPr/>
          <a:lstStyle/>
          <a:p>
            <a:pPr>
              <a:defRPr/>
            </a:pPr>
            <a:r>
              <a:rPr lang="en-US" dirty="0" smtClean="0"/>
              <a:t>Reviewing and Researching Financial Policy</a:t>
            </a:r>
            <a:endParaRPr lang="en-US" dirty="0"/>
          </a:p>
        </p:txBody>
      </p:sp>
      <p:sp>
        <p:nvSpPr>
          <p:cNvPr id="6" name="Slide Number Placeholder 5"/>
          <p:cNvSpPr>
            <a:spLocks noGrp="1"/>
          </p:cNvSpPr>
          <p:nvPr>
            <p:ph type="sldNum" sz="quarter" idx="12"/>
          </p:nvPr>
        </p:nvSpPr>
        <p:spPr/>
        <p:txBody>
          <a:bodyPr/>
          <a:lstStyle/>
          <a:p>
            <a:pPr>
              <a:defRPr/>
            </a:pPr>
            <a:fld id="{AB9B6344-13D5-432F-9BE5-0B769704126D}" type="slidenum">
              <a:rPr lang="en-US" smtClean="0"/>
              <a:pPr>
                <a:defRPr/>
              </a:pPr>
              <a:t>‹#›</a:t>
            </a:fld>
            <a:endParaRPr lang="en-US" dirty="0"/>
          </a:p>
        </p:txBody>
      </p:sp>
    </p:spTree>
  </p:cSld>
  <p:clrMapOvr>
    <a:masterClrMapping/>
  </p:clrMapOvr>
  <p:transition advTm="12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400800" y="609600"/>
            <a:ext cx="957264" cy="457200"/>
          </a:xfrm>
        </p:spPr>
        <p:txBody>
          <a:bodyPr/>
          <a:lstStyle/>
          <a:p>
            <a:pPr>
              <a:defRPr/>
            </a:pPr>
            <a:r>
              <a:rPr lang="en-US" dirty="0" smtClean="0"/>
              <a:t>11/30/2012</a:t>
            </a:r>
            <a:endParaRPr lang="en-US" dirty="0"/>
          </a:p>
        </p:txBody>
      </p:sp>
      <p:sp>
        <p:nvSpPr>
          <p:cNvPr id="5" name="Footer Placeholder 4"/>
          <p:cNvSpPr>
            <a:spLocks noGrp="1"/>
          </p:cNvSpPr>
          <p:nvPr>
            <p:ph type="ftr" sz="quarter" idx="11"/>
          </p:nvPr>
        </p:nvSpPr>
        <p:spPr>
          <a:xfrm>
            <a:off x="7620000" y="609600"/>
            <a:ext cx="1325880" cy="457200"/>
          </a:xfrm>
        </p:spPr>
        <p:txBody>
          <a:bodyPr/>
          <a:lstStyle/>
          <a:p>
            <a:pPr>
              <a:defRPr/>
            </a:pPr>
            <a:r>
              <a:rPr lang="en-US" dirty="0" smtClean="0"/>
              <a:t>Reviewing and Researching Financial Policy</a:t>
            </a:r>
            <a:endParaRPr lang="en-US" dirty="0"/>
          </a:p>
        </p:txBody>
      </p:sp>
      <p:sp>
        <p:nvSpPr>
          <p:cNvPr id="6" name="Slide Number Placeholder 5"/>
          <p:cNvSpPr>
            <a:spLocks noGrp="1"/>
          </p:cNvSpPr>
          <p:nvPr>
            <p:ph type="sldNum" sz="quarter" idx="12"/>
          </p:nvPr>
        </p:nvSpPr>
        <p:spPr/>
        <p:txBody>
          <a:bodyPr/>
          <a:lstStyle/>
          <a:p>
            <a:pPr>
              <a:defRPr/>
            </a:pPr>
            <a:fld id="{DD35E32D-CF77-44E2-9DCF-D0498DCF85FE}" type="slidenum">
              <a:rPr lang="en-US" smtClean="0"/>
              <a:pPr>
                <a:defRPr/>
              </a:pPr>
              <a:t>‹#›</a:t>
            </a:fld>
            <a:endParaRPr lang="en-US" dirty="0"/>
          </a:p>
        </p:txBody>
      </p:sp>
    </p:spTree>
  </p:cSld>
  <p:clrMapOvr>
    <a:masterClrMapping/>
  </p:clrMapOvr>
  <p:transition advTm="12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E376DCF7-22B7-45C0-931B-7A1F325ABB42}" type="datetime1">
              <a:rPr lang="en-US" smtClean="0"/>
              <a:pPr>
                <a:defRPr/>
              </a:pPr>
              <a:t>12/17/2012</a:t>
            </a:fld>
            <a:endParaRPr lang="en-US" dirty="0"/>
          </a:p>
        </p:txBody>
      </p:sp>
      <p:sp>
        <p:nvSpPr>
          <p:cNvPr id="5" name="Footer Placeholder 4"/>
          <p:cNvSpPr>
            <a:spLocks noGrp="1"/>
          </p:cNvSpPr>
          <p:nvPr>
            <p:ph type="ftr" sz="quarter" idx="11"/>
          </p:nvPr>
        </p:nvSpPr>
        <p:spPr/>
        <p:txBody>
          <a:bodyPr/>
          <a:lstStyle/>
          <a:p>
            <a:pPr>
              <a:defRPr/>
            </a:pPr>
            <a:r>
              <a:rPr lang="en-US" dirty="0" smtClean="0"/>
              <a:t>Reviewing and Researching Financial Policy</a:t>
            </a:r>
            <a:endParaRPr lang="en-US" dirty="0"/>
          </a:p>
        </p:txBody>
      </p:sp>
      <p:sp>
        <p:nvSpPr>
          <p:cNvPr id="6" name="Slide Number Placeholder 5"/>
          <p:cNvSpPr>
            <a:spLocks noGrp="1"/>
          </p:cNvSpPr>
          <p:nvPr>
            <p:ph type="sldNum" sz="quarter" idx="12"/>
          </p:nvPr>
        </p:nvSpPr>
        <p:spPr/>
        <p:txBody>
          <a:bodyPr/>
          <a:lstStyle/>
          <a:p>
            <a:pPr>
              <a:defRPr/>
            </a:pPr>
            <a:fld id="{72721B0D-4E2D-47B0-9F15-24D502296BC0}" type="slidenum">
              <a:rPr lang="en-US" smtClean="0"/>
              <a:pPr>
                <a:defRPr/>
              </a:pPr>
              <a:t>‹#›</a:t>
            </a:fld>
            <a:endParaRPr lang="en-US" dirty="0"/>
          </a:p>
        </p:txBody>
      </p:sp>
    </p:spTree>
  </p:cSld>
  <p:clrMapOvr>
    <a:masterClrMapping/>
  </p:clrMapOvr>
  <p:transition advTm="12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7890407E-FA9D-469F-85D6-CA6ABB8804EB}" type="datetime1">
              <a:rPr lang="en-US" smtClean="0"/>
              <a:pPr>
                <a:defRPr/>
              </a:pPr>
              <a:t>12/17/2012</a:t>
            </a:fld>
            <a:endParaRPr lang="en-US" dirty="0"/>
          </a:p>
        </p:txBody>
      </p:sp>
      <p:sp>
        <p:nvSpPr>
          <p:cNvPr id="6" name="Footer Placeholder 5"/>
          <p:cNvSpPr>
            <a:spLocks noGrp="1"/>
          </p:cNvSpPr>
          <p:nvPr>
            <p:ph type="ftr" sz="quarter" idx="11"/>
          </p:nvPr>
        </p:nvSpPr>
        <p:spPr/>
        <p:txBody>
          <a:bodyPr/>
          <a:lstStyle/>
          <a:p>
            <a:pPr>
              <a:defRPr/>
            </a:pPr>
            <a:r>
              <a:rPr lang="en-US" dirty="0" smtClean="0"/>
              <a:t>Reviewing and Researching Financial Policy</a:t>
            </a:r>
            <a:endParaRPr lang="en-US" dirty="0"/>
          </a:p>
        </p:txBody>
      </p:sp>
      <p:sp>
        <p:nvSpPr>
          <p:cNvPr id="7" name="Slide Number Placeholder 6"/>
          <p:cNvSpPr>
            <a:spLocks noGrp="1"/>
          </p:cNvSpPr>
          <p:nvPr>
            <p:ph type="sldNum" sz="quarter" idx="12"/>
          </p:nvPr>
        </p:nvSpPr>
        <p:spPr/>
        <p:txBody>
          <a:bodyPr/>
          <a:lstStyle/>
          <a:p>
            <a:pPr>
              <a:defRPr/>
            </a:pPr>
            <a:fld id="{7EC9D7D9-0A2D-45E1-967F-55CDF57F7F63}" type="slidenum">
              <a:rPr lang="en-US" smtClean="0"/>
              <a:pPr>
                <a:defRPr/>
              </a:pPr>
              <a:t>‹#›</a:t>
            </a:fld>
            <a:endParaRPr lang="en-US" dirty="0"/>
          </a:p>
        </p:txBody>
      </p:sp>
    </p:spTree>
  </p:cSld>
  <p:clrMapOvr>
    <a:masterClrMapping/>
  </p:clrMapOvr>
  <p:transition advTm="12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pPr>
              <a:defRPr/>
            </a:pPr>
            <a:fld id="{186056BB-5F42-4836-8717-F0321E6A18A2}" type="datetime1">
              <a:rPr lang="en-US" smtClean="0"/>
              <a:pPr>
                <a:defRPr/>
              </a:pPr>
              <a:t>12/17/2012</a:t>
            </a:fld>
            <a:endParaRPr lang="en-US" dirty="0"/>
          </a:p>
        </p:txBody>
      </p:sp>
      <p:sp>
        <p:nvSpPr>
          <p:cNvPr id="27" name="Slide Number Placeholder 26"/>
          <p:cNvSpPr>
            <a:spLocks noGrp="1"/>
          </p:cNvSpPr>
          <p:nvPr>
            <p:ph type="sldNum" sz="quarter" idx="11"/>
          </p:nvPr>
        </p:nvSpPr>
        <p:spPr/>
        <p:txBody>
          <a:bodyPr rtlCol="0"/>
          <a:lstStyle/>
          <a:p>
            <a:pPr>
              <a:defRPr/>
            </a:pPr>
            <a:fld id="{6A2B6601-98E4-4CB2-9CDB-75936011A6EB}" type="slidenum">
              <a:rPr lang="en-US" smtClean="0"/>
              <a:pPr>
                <a:defRPr/>
              </a:pPr>
              <a:t>‹#›</a:t>
            </a:fld>
            <a:endParaRPr lang="en-US" dirty="0"/>
          </a:p>
        </p:txBody>
      </p:sp>
      <p:sp>
        <p:nvSpPr>
          <p:cNvPr id="28" name="Footer Placeholder 27"/>
          <p:cNvSpPr>
            <a:spLocks noGrp="1"/>
          </p:cNvSpPr>
          <p:nvPr>
            <p:ph type="ftr" sz="quarter" idx="12"/>
          </p:nvPr>
        </p:nvSpPr>
        <p:spPr/>
        <p:txBody>
          <a:bodyPr rtlCol="0"/>
          <a:lstStyle/>
          <a:p>
            <a:pPr>
              <a:defRPr/>
            </a:pPr>
            <a:r>
              <a:rPr lang="en-US" dirty="0" smtClean="0"/>
              <a:t>Reviewing and Researching Financial Policy</a:t>
            </a:r>
            <a:endParaRPr lang="en-US" dirty="0"/>
          </a:p>
        </p:txBody>
      </p:sp>
    </p:spTree>
  </p:cSld>
  <p:clrMapOvr>
    <a:masterClrMapping/>
  </p:clrMapOvr>
  <p:transition advTm="12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pPr>
              <a:defRPr/>
            </a:pPr>
            <a:fld id="{32891745-3A60-47B1-B6C0-A3C7157948F7}" type="datetime1">
              <a:rPr lang="en-US" smtClean="0"/>
              <a:pPr>
                <a:defRPr/>
              </a:pPr>
              <a:t>12/17/2012</a:t>
            </a:fld>
            <a:endParaRPr lang="en-US" dirty="0"/>
          </a:p>
        </p:txBody>
      </p:sp>
      <p:sp>
        <p:nvSpPr>
          <p:cNvPr id="4" name="Footer Placeholder 3"/>
          <p:cNvSpPr>
            <a:spLocks noGrp="1"/>
          </p:cNvSpPr>
          <p:nvPr>
            <p:ph type="ftr" sz="quarter" idx="11"/>
          </p:nvPr>
        </p:nvSpPr>
        <p:spPr>
          <a:xfrm>
            <a:off x="5257800" y="612648"/>
            <a:ext cx="1325880" cy="457200"/>
          </a:xfrm>
        </p:spPr>
        <p:txBody>
          <a:bodyPr/>
          <a:lstStyle/>
          <a:p>
            <a:pPr>
              <a:defRPr/>
            </a:pPr>
            <a:r>
              <a:rPr lang="en-US" dirty="0" smtClean="0"/>
              <a:t>Reviewing and Researching Financial Policy</a:t>
            </a:r>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pPr>
              <a:defRPr/>
            </a:pPr>
            <a:fld id="{34F9524B-049A-43D2-AA9B-066AE9A12733}" type="slidenum">
              <a:rPr lang="en-US" smtClean="0"/>
              <a:pPr>
                <a:defRPr/>
              </a:pPr>
              <a:t>‹#›</a:t>
            </a:fld>
            <a:endParaRPr lang="en-US" dirty="0"/>
          </a:p>
        </p:txBody>
      </p:sp>
    </p:spTree>
  </p:cSld>
  <p:clrMapOvr>
    <a:masterClrMapping/>
  </p:clrMapOvr>
  <p:transition advTm="12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FE36176-A3FA-4F1C-ABA7-C23350C2D657}" type="datetime1">
              <a:rPr lang="en-US" smtClean="0"/>
              <a:pPr>
                <a:defRPr/>
              </a:pPr>
              <a:t>12/17/2012</a:t>
            </a:fld>
            <a:endParaRPr lang="en-US" dirty="0"/>
          </a:p>
        </p:txBody>
      </p:sp>
      <p:sp>
        <p:nvSpPr>
          <p:cNvPr id="3" name="Footer Placeholder 2"/>
          <p:cNvSpPr>
            <a:spLocks noGrp="1"/>
          </p:cNvSpPr>
          <p:nvPr>
            <p:ph type="ftr" sz="quarter" idx="11"/>
          </p:nvPr>
        </p:nvSpPr>
        <p:spPr/>
        <p:txBody>
          <a:bodyPr/>
          <a:lstStyle/>
          <a:p>
            <a:pPr>
              <a:defRPr/>
            </a:pPr>
            <a:r>
              <a:rPr lang="en-US" dirty="0" smtClean="0"/>
              <a:t>Reviewing and Researching Financial Policy</a:t>
            </a:r>
            <a:endParaRPr lang="en-US" dirty="0"/>
          </a:p>
        </p:txBody>
      </p:sp>
      <p:sp>
        <p:nvSpPr>
          <p:cNvPr id="4" name="Slide Number Placeholder 3"/>
          <p:cNvSpPr>
            <a:spLocks noGrp="1"/>
          </p:cNvSpPr>
          <p:nvPr>
            <p:ph type="sldNum" sz="quarter" idx="12"/>
          </p:nvPr>
        </p:nvSpPr>
        <p:spPr/>
        <p:txBody>
          <a:bodyPr/>
          <a:lstStyle/>
          <a:p>
            <a:pPr>
              <a:defRPr/>
            </a:pPr>
            <a:fld id="{579E0FCE-6F6C-4409-9334-E86B80452538}" type="slidenum">
              <a:rPr lang="en-US" smtClean="0"/>
              <a:pPr>
                <a:defRPr/>
              </a:pPr>
              <a:t>‹#›</a:t>
            </a:fld>
            <a:endParaRPr lang="en-US" dirty="0"/>
          </a:p>
        </p:txBody>
      </p:sp>
    </p:spTree>
  </p:cSld>
  <p:clrMapOvr>
    <a:masterClrMapping/>
  </p:clrMapOvr>
  <p:transition advTm="12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B4F1FA8F-1802-4B65-8EDE-DC9D2520C068}" type="datetime1">
              <a:rPr lang="en-US" smtClean="0"/>
              <a:pPr>
                <a:defRPr/>
              </a:pPr>
              <a:t>12/17/2012</a:t>
            </a:fld>
            <a:endParaRPr lang="en-US" dirty="0"/>
          </a:p>
        </p:txBody>
      </p:sp>
      <p:sp>
        <p:nvSpPr>
          <p:cNvPr id="6" name="Footer Placeholder 5"/>
          <p:cNvSpPr>
            <a:spLocks noGrp="1"/>
          </p:cNvSpPr>
          <p:nvPr>
            <p:ph type="ftr" sz="quarter" idx="11"/>
          </p:nvPr>
        </p:nvSpPr>
        <p:spPr/>
        <p:txBody>
          <a:bodyPr/>
          <a:lstStyle/>
          <a:p>
            <a:pPr>
              <a:defRPr/>
            </a:pPr>
            <a:r>
              <a:rPr lang="en-US" dirty="0" smtClean="0"/>
              <a:t>Reviewing and Researching Financial Policy</a:t>
            </a:r>
            <a:endParaRPr lang="en-US" dirty="0"/>
          </a:p>
        </p:txBody>
      </p:sp>
      <p:sp>
        <p:nvSpPr>
          <p:cNvPr id="7" name="Slide Number Placeholder 6"/>
          <p:cNvSpPr>
            <a:spLocks noGrp="1"/>
          </p:cNvSpPr>
          <p:nvPr>
            <p:ph type="sldNum" sz="quarter" idx="12"/>
          </p:nvPr>
        </p:nvSpPr>
        <p:spPr/>
        <p:txBody>
          <a:bodyPr/>
          <a:lstStyle/>
          <a:p>
            <a:pPr>
              <a:defRPr/>
            </a:pPr>
            <a:fld id="{3B9EA5C5-BF45-4CA2-8CDC-C9CBFF1FEF57}" type="slidenum">
              <a:rPr lang="en-US" smtClean="0"/>
              <a:pPr>
                <a:defRPr/>
              </a:pPr>
              <a:t>‹#›</a:t>
            </a:fld>
            <a:endParaRPr lang="en-US" dirty="0"/>
          </a:p>
        </p:txBody>
      </p:sp>
    </p:spTree>
  </p:cSld>
  <p:clrMapOvr>
    <a:masterClrMapping/>
  </p:clrMapOvr>
  <p:transition advTm="12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319F87AC-DF0B-4850-A084-469E123B69C5}" type="datetime1">
              <a:rPr lang="en-US" smtClean="0"/>
              <a:pPr>
                <a:defRPr/>
              </a:pPr>
              <a:t>12/17/2012</a:t>
            </a:fld>
            <a:endParaRPr lang="en-US" dirty="0"/>
          </a:p>
        </p:txBody>
      </p:sp>
      <p:sp>
        <p:nvSpPr>
          <p:cNvPr id="6" name="Footer Placeholder 5"/>
          <p:cNvSpPr>
            <a:spLocks noGrp="1"/>
          </p:cNvSpPr>
          <p:nvPr>
            <p:ph type="ftr" sz="quarter" idx="11"/>
          </p:nvPr>
        </p:nvSpPr>
        <p:spPr/>
        <p:txBody>
          <a:bodyPr/>
          <a:lstStyle/>
          <a:p>
            <a:pPr>
              <a:defRPr/>
            </a:pPr>
            <a:r>
              <a:rPr lang="en-US" dirty="0" smtClean="0"/>
              <a:t>Reviewing and Researching Financial Policy</a:t>
            </a:r>
            <a:endParaRPr lang="en-US" dirty="0"/>
          </a:p>
        </p:txBody>
      </p:sp>
      <p:sp>
        <p:nvSpPr>
          <p:cNvPr id="7" name="Slide Number Placeholder 6"/>
          <p:cNvSpPr>
            <a:spLocks noGrp="1"/>
          </p:cNvSpPr>
          <p:nvPr>
            <p:ph type="sldNum" sz="quarter" idx="12"/>
          </p:nvPr>
        </p:nvSpPr>
        <p:spPr/>
        <p:txBody>
          <a:bodyPr/>
          <a:lstStyle/>
          <a:p>
            <a:pPr>
              <a:defRPr/>
            </a:pPr>
            <a:fld id="{492DE25E-103D-4DD4-BD88-AD1A0CC9372A}" type="slidenum">
              <a:rPr lang="en-US" smtClean="0"/>
              <a:pPr>
                <a:defRPr/>
              </a:pPr>
              <a:t>‹#›</a:t>
            </a:fld>
            <a:endParaRPr lang="en-US" dirty="0"/>
          </a:p>
        </p:txBody>
      </p:sp>
    </p:spTree>
  </p:cSld>
  <p:clrMapOvr>
    <a:masterClrMapping/>
  </p:clrMapOvr>
  <p:transition advTm="12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400800" y="609600"/>
            <a:ext cx="957264" cy="457200"/>
          </a:xfrm>
          <a:prstGeom prst="rect">
            <a:avLst/>
          </a:prstGeom>
        </p:spPr>
        <p:txBody>
          <a:bodyPr vert="horz"/>
          <a:lstStyle>
            <a:lvl1pPr algn="l" eaLnBrk="1" latinLnBrk="0" hangingPunct="1">
              <a:defRPr kumimoji="0" sz="800">
                <a:solidFill>
                  <a:schemeClr val="accent2"/>
                </a:solidFill>
              </a:defRPr>
            </a:lvl1pPr>
          </a:lstStyle>
          <a:p>
            <a:pPr>
              <a:defRPr/>
            </a:pPr>
            <a:r>
              <a:rPr lang="en-US" dirty="0" smtClean="0"/>
              <a:t>11/30/2012</a:t>
            </a:r>
            <a:endParaRPr lang="en-US" dirty="0"/>
          </a:p>
        </p:txBody>
      </p:sp>
      <p:sp>
        <p:nvSpPr>
          <p:cNvPr id="3" name="Footer Placeholder 2"/>
          <p:cNvSpPr>
            <a:spLocks noGrp="1"/>
          </p:cNvSpPr>
          <p:nvPr>
            <p:ph type="ftr" sz="quarter" idx="3"/>
          </p:nvPr>
        </p:nvSpPr>
        <p:spPr>
          <a:xfrm>
            <a:off x="7620000" y="609600"/>
            <a:ext cx="1325880" cy="457200"/>
          </a:xfrm>
          <a:prstGeom prst="rect">
            <a:avLst/>
          </a:prstGeom>
        </p:spPr>
        <p:txBody>
          <a:bodyPr vert="horz"/>
          <a:lstStyle>
            <a:lvl1pPr algn="r" eaLnBrk="1" latinLnBrk="0" hangingPunct="1">
              <a:defRPr kumimoji="0" sz="800">
                <a:solidFill>
                  <a:schemeClr val="accent2"/>
                </a:solidFill>
              </a:defRPr>
            </a:lvl1pPr>
          </a:lstStyle>
          <a:p>
            <a:pPr>
              <a:defRPr/>
            </a:pPr>
            <a:r>
              <a:rPr lang="en-US" dirty="0" smtClean="0"/>
              <a:t>Reviewing and Researching Financial Policy</a:t>
            </a:r>
            <a:endParaRPr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defRPr/>
            </a:pPr>
            <a:fld id="{482ADC23-C17E-412A-AB71-F93F6AB11213}"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ransition advTm="12000"/>
  <p:hf hd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Trebuchet MS" pitchFamily="34" charset="0"/>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Trebuchet MS" pitchFamily="34" charset="0"/>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Trebuchet MS" pitchFamily="34" charset="0"/>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Trebuchet MS" pitchFamily="34" charset="0"/>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Trebuchet MS" pitchFamily="34" charset="0"/>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www.va.gov/vhapublications/" TargetMode="External"/><Relationship Id="rId3" Type="http://schemas.openxmlformats.org/officeDocument/2006/relationships/notesSlide" Target="../notesSlides/notesSlide22.xml"/><Relationship Id="rId7" Type="http://schemas.openxmlformats.org/officeDocument/2006/relationships/hyperlink" Target="http://www.va.gov/vapubs/" TargetMode="External"/><Relationship Id="rId12" Type="http://schemas.openxmlformats.org/officeDocument/2006/relationships/hyperlink" Target="http://vaww1.va.gov/ohrm/HRLibrary/Dir-Policy.htm" TargetMode="Externa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hyperlink" Target="http://www.va.gov/finance/policy/pubs/" TargetMode="External"/><Relationship Id="rId11" Type="http://schemas.openxmlformats.org/officeDocument/2006/relationships/hyperlink" Target="http://www.va.gov/oig/publications/" TargetMode="External"/><Relationship Id="rId5" Type="http://schemas.openxmlformats.org/officeDocument/2006/relationships/hyperlink" Target="http://vaww.va.gov/FINANCE/policy/index.asp" TargetMode="External"/><Relationship Id="rId10" Type="http://schemas.openxmlformats.org/officeDocument/2006/relationships/hyperlink" Target="http://vaww.ogc.vaco.portal.va.gov/library/default.aspx" TargetMode="External"/><Relationship Id="rId4" Type="http://schemas.openxmlformats.org/officeDocument/2006/relationships/hyperlink" Target="http://www.va.gov/finance/policy/index.asp" TargetMode="External"/><Relationship Id="rId9" Type="http://schemas.openxmlformats.org/officeDocument/2006/relationships/hyperlink" Target="http://www.benefits.va.gov/WARMS/Site_Map.asp"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hyperlink" Target="http://www.gpo.gov/fdsys/search/home.action" TargetMode="Externa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hyperlink" Target="http://www.gao.gov/legal/index.html" TargetMode="External"/><Relationship Id="rId5" Type="http://schemas.openxmlformats.org/officeDocument/2006/relationships/hyperlink" Target="http://www.gao.gov/legal/redbook.html" TargetMode="External"/><Relationship Id="rId4" Type="http://schemas.openxmlformats.org/officeDocument/2006/relationships/hyperlink" Target="http://www.fasab.gov/accounting-standards/"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hyperlink" Target="http://vaww.va.gov/finance/policy/" TargetMode="External"/><Relationship Id="rId4" Type="http://schemas.openxmlformats.org/officeDocument/2006/relationships/hyperlink" Target="http://www.va.gov/finance/policy/index.asp"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4.xml"/><Relationship Id="rId7" Type="http://schemas.openxmlformats.org/officeDocument/2006/relationships/slide" Target="slide20.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image" Target="../media/image2.png"/><Relationship Id="rId5" Type="http://schemas.openxmlformats.org/officeDocument/2006/relationships/slide" Target="slide6.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457200" y="2133600"/>
            <a:ext cx="8458200" cy="1470025"/>
          </a:xfrm>
        </p:spPr>
        <p:txBody>
          <a:bodyPr/>
          <a:lstStyle/>
          <a:p>
            <a:pPr eaLnBrk="1" hangingPunct="1"/>
            <a:r>
              <a:rPr lang="en-US" dirty="0" smtClean="0"/>
              <a:t>Office of Financial Policy (OFP) Training Presentation</a:t>
            </a:r>
          </a:p>
        </p:txBody>
      </p:sp>
      <p:sp>
        <p:nvSpPr>
          <p:cNvPr id="4101" name="Rectangle 5"/>
          <p:cNvSpPr>
            <a:spLocks noGrp="1" noChangeArrowheads="1"/>
          </p:cNvSpPr>
          <p:nvPr>
            <p:ph type="subTitle" idx="1"/>
          </p:nvPr>
        </p:nvSpPr>
        <p:spPr>
          <a:xfrm>
            <a:off x="1371600" y="4191000"/>
            <a:ext cx="6400800" cy="1752600"/>
          </a:xfrm>
        </p:spPr>
        <p:txBody>
          <a:bodyPr>
            <a:normAutofit/>
          </a:bodyPr>
          <a:lstStyle/>
          <a:p>
            <a:pPr eaLnBrk="1" fontAlgn="auto" hangingPunct="1">
              <a:spcBef>
                <a:spcPts val="600"/>
              </a:spcBef>
              <a:spcAft>
                <a:spcPts val="600"/>
              </a:spcAft>
              <a:defRPr/>
            </a:pPr>
            <a:r>
              <a:rPr lang="en-US" sz="3200" dirty="0" smtClean="0">
                <a:solidFill>
                  <a:schemeClr val="accent2">
                    <a:lumMod val="75000"/>
                  </a:schemeClr>
                </a:solidFill>
                <a:latin typeface="+mj-lt"/>
              </a:rPr>
              <a:t>Using the OFP Site Search and VA Search</a:t>
            </a:r>
            <a:endParaRPr lang="en-US" sz="3200" dirty="0">
              <a:solidFill>
                <a:schemeClr val="accent2">
                  <a:lumMod val="75000"/>
                </a:schemeClr>
              </a:solidFill>
              <a:latin typeface="+mj-lt"/>
            </a:endParaRPr>
          </a:p>
        </p:txBody>
      </p:sp>
      <p:sp>
        <p:nvSpPr>
          <p:cNvPr id="4" name="Date Placeholder 3"/>
          <p:cNvSpPr>
            <a:spLocks noGrp="1"/>
          </p:cNvSpPr>
          <p:nvPr>
            <p:ph type="dt" sz="half" idx="10"/>
          </p:nvPr>
        </p:nvSpPr>
        <p:spPr>
          <a:xfrm>
            <a:off x="7924800" y="4114800"/>
            <a:ext cx="960120" cy="457200"/>
          </a:xfrm>
        </p:spPr>
        <p:txBody>
          <a:bodyPr/>
          <a:lstStyle/>
          <a:p>
            <a:pPr algn="ctr">
              <a:defRPr/>
            </a:pPr>
            <a:fld id="{437ACB85-FEC6-405A-8229-F5E2E6884566}" type="datetime1">
              <a:rPr lang="en-US" sz="900" smtClean="0"/>
              <a:pPr algn="ctr">
                <a:defRPr/>
              </a:pPr>
              <a:t>12/17/2012</a:t>
            </a:fld>
            <a:endParaRPr lang="en-US" sz="900" dirty="0"/>
          </a:p>
        </p:txBody>
      </p:sp>
    </p:spTree>
  </p:cSld>
  <p:clrMapOvr>
    <a:masterClrMapping/>
  </p:clrMapOvr>
  <p:transition advTm="12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23607B-01E8-479E-B9D4-63A89E3F12D4}" type="datetime1">
              <a:rPr lang="en-US" smtClean="0"/>
              <a:pPr>
                <a:defRPr/>
              </a:pPr>
              <a:t>12/17/2012</a:t>
            </a:fld>
            <a:endParaRPr lang="en-US" dirty="0"/>
          </a:p>
        </p:txBody>
      </p:sp>
      <p:sp>
        <p:nvSpPr>
          <p:cNvPr id="5" name="Footer Placeholder 4"/>
          <p:cNvSpPr>
            <a:spLocks noGrp="1"/>
          </p:cNvSpPr>
          <p:nvPr>
            <p:ph type="ftr" sz="quarter" idx="11"/>
          </p:nvPr>
        </p:nvSpPr>
        <p:spPr/>
        <p:txBody>
          <a:bodyPr/>
          <a:lstStyle/>
          <a:p>
            <a:pPr>
              <a:defRPr/>
            </a:pPr>
            <a:r>
              <a:rPr lang="en-US" dirty="0" smtClean="0"/>
              <a:t>Reviewing and Researching Financial Policy</a:t>
            </a:r>
            <a:endParaRPr lang="en-US" dirty="0"/>
          </a:p>
        </p:txBody>
      </p:sp>
      <p:sp>
        <p:nvSpPr>
          <p:cNvPr id="6" name="Slide Number Placeholder 5"/>
          <p:cNvSpPr>
            <a:spLocks noGrp="1"/>
          </p:cNvSpPr>
          <p:nvPr>
            <p:ph type="sldNum" sz="quarter" idx="12"/>
          </p:nvPr>
        </p:nvSpPr>
        <p:spPr/>
        <p:txBody>
          <a:bodyPr/>
          <a:lstStyle/>
          <a:p>
            <a:pPr>
              <a:defRPr/>
            </a:pPr>
            <a:fld id="{DD35E32D-CF77-44E2-9DCF-D0498DCF85FE}" type="slidenum">
              <a:rPr lang="en-US" smtClean="0"/>
              <a:pPr>
                <a:defRPr/>
              </a:pPr>
              <a:t>10</a:t>
            </a:fld>
            <a:endParaRPr lang="en-US" dirty="0"/>
          </a:p>
        </p:txBody>
      </p:sp>
      <p:pic>
        <p:nvPicPr>
          <p:cNvPr id="4098" name="Picture 2"/>
          <p:cNvPicPr>
            <a:picLocks noGrp="1" noChangeAspect="1" noChangeArrowheads="1"/>
          </p:cNvPicPr>
          <p:nvPr>
            <p:ph idx="1"/>
          </p:nvPr>
        </p:nvPicPr>
        <p:blipFill>
          <a:blip r:embed="rId4" cstate="print"/>
          <a:srcRect/>
          <a:stretch>
            <a:fillRect/>
          </a:stretch>
        </p:blipFill>
        <p:spPr bwMode="auto">
          <a:xfrm>
            <a:off x="457200" y="1752600"/>
            <a:ext cx="8153400" cy="4724400"/>
          </a:xfrm>
          <a:prstGeom prst="rect">
            <a:avLst/>
          </a:prstGeom>
          <a:noFill/>
          <a:ln w="9525">
            <a:noFill/>
            <a:miter lim="800000"/>
            <a:headEnd/>
            <a:tailEnd/>
          </a:ln>
        </p:spPr>
      </p:pic>
      <p:sp>
        <p:nvSpPr>
          <p:cNvPr id="9" name="Oval 8"/>
          <p:cNvSpPr/>
          <p:nvPr/>
        </p:nvSpPr>
        <p:spPr>
          <a:xfrm>
            <a:off x="457200" y="3733800"/>
            <a:ext cx="25908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a:spLocks noGrp="1"/>
          </p:cNvSpPr>
          <p:nvPr>
            <p:ph type="title"/>
          </p:nvPr>
        </p:nvSpPr>
        <p:spPr>
          <a:xfrm>
            <a:off x="152400" y="457200"/>
            <a:ext cx="6248400" cy="1295400"/>
          </a:xfrm>
        </p:spPr>
        <p:txBody>
          <a:bodyPr>
            <a:noAutofit/>
          </a:bodyPr>
          <a:lstStyle/>
          <a:p>
            <a:pPr marL="401638" indent="-401638"/>
            <a:r>
              <a:rPr lang="en-US" sz="3600" dirty="0" smtClean="0">
                <a:solidFill>
                  <a:srgbClr val="7B9899"/>
                </a:solidFill>
              </a:rPr>
              <a:t>OFP Policy Research </a:t>
            </a:r>
            <a:br>
              <a:rPr lang="en-US" sz="3600" dirty="0" smtClean="0">
                <a:solidFill>
                  <a:srgbClr val="7B9899"/>
                </a:solidFill>
              </a:rPr>
            </a:br>
            <a:r>
              <a:rPr lang="en-US" sz="3600" dirty="0" smtClean="0">
                <a:solidFill>
                  <a:srgbClr val="7B9899"/>
                </a:solidFill>
              </a:rPr>
              <a:t>Example – OFP Site Search</a:t>
            </a:r>
            <a:endParaRPr lang="en-US" sz="3600" dirty="0">
              <a:solidFill>
                <a:srgbClr val="7B9899"/>
              </a:solidFill>
            </a:endParaRPr>
          </a:p>
        </p:txBody>
      </p:sp>
    </p:spTree>
    <p:custDataLst>
      <p:tags r:id="rId1"/>
    </p:custDataLst>
  </p:cSld>
  <p:clrMapOvr>
    <a:masterClrMapping/>
  </p:clrMapOvr>
  <p:transition advTm="27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Grp="1" noChangeAspect="1" noChangeArrowheads="1"/>
          </p:cNvPicPr>
          <p:nvPr>
            <p:ph idx="1"/>
          </p:nvPr>
        </p:nvPicPr>
        <p:blipFill>
          <a:blip r:embed="rId4" cstate="print"/>
          <a:srcRect b="4687"/>
          <a:stretch>
            <a:fillRect/>
          </a:stretch>
        </p:blipFill>
        <p:spPr bwMode="auto">
          <a:xfrm>
            <a:off x="533400" y="1676400"/>
            <a:ext cx="8001000" cy="48006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fld id="{4823607B-01E8-479E-B9D4-63A89E3F12D4}" type="datetime1">
              <a:rPr lang="en-US" smtClean="0"/>
              <a:pPr>
                <a:defRPr/>
              </a:pPr>
              <a:t>12/17/2012</a:t>
            </a:fld>
            <a:endParaRPr lang="en-US" dirty="0"/>
          </a:p>
        </p:txBody>
      </p:sp>
      <p:sp>
        <p:nvSpPr>
          <p:cNvPr id="5" name="Footer Placeholder 4"/>
          <p:cNvSpPr>
            <a:spLocks noGrp="1"/>
          </p:cNvSpPr>
          <p:nvPr>
            <p:ph type="ftr" sz="quarter" idx="11"/>
          </p:nvPr>
        </p:nvSpPr>
        <p:spPr/>
        <p:txBody>
          <a:bodyPr/>
          <a:lstStyle/>
          <a:p>
            <a:pPr>
              <a:defRPr/>
            </a:pPr>
            <a:r>
              <a:rPr lang="en-US" dirty="0" smtClean="0"/>
              <a:t>Reviewing and Researching Financial Policy</a:t>
            </a:r>
            <a:endParaRPr lang="en-US" dirty="0"/>
          </a:p>
        </p:txBody>
      </p:sp>
      <p:sp>
        <p:nvSpPr>
          <p:cNvPr id="6" name="Slide Number Placeholder 5"/>
          <p:cNvSpPr>
            <a:spLocks noGrp="1"/>
          </p:cNvSpPr>
          <p:nvPr>
            <p:ph type="sldNum" sz="quarter" idx="12"/>
          </p:nvPr>
        </p:nvSpPr>
        <p:spPr/>
        <p:txBody>
          <a:bodyPr/>
          <a:lstStyle/>
          <a:p>
            <a:pPr>
              <a:defRPr/>
            </a:pPr>
            <a:fld id="{DD35E32D-CF77-44E2-9DCF-D0498DCF85FE}" type="slidenum">
              <a:rPr lang="en-US" smtClean="0"/>
              <a:pPr>
                <a:defRPr/>
              </a:pPr>
              <a:t>11</a:t>
            </a:fld>
            <a:endParaRPr lang="en-US" dirty="0"/>
          </a:p>
        </p:txBody>
      </p:sp>
      <p:sp>
        <p:nvSpPr>
          <p:cNvPr id="9" name="Oval 8"/>
          <p:cNvSpPr/>
          <p:nvPr/>
        </p:nvSpPr>
        <p:spPr>
          <a:xfrm>
            <a:off x="381000" y="3733800"/>
            <a:ext cx="25908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a:spLocks noGrp="1"/>
          </p:cNvSpPr>
          <p:nvPr>
            <p:ph type="title"/>
          </p:nvPr>
        </p:nvSpPr>
        <p:spPr>
          <a:xfrm>
            <a:off x="152400" y="457200"/>
            <a:ext cx="6248400" cy="1295400"/>
          </a:xfrm>
        </p:spPr>
        <p:txBody>
          <a:bodyPr>
            <a:noAutofit/>
          </a:bodyPr>
          <a:lstStyle/>
          <a:p>
            <a:pPr marL="401638" indent="-401638"/>
            <a:r>
              <a:rPr lang="en-US" sz="3600" dirty="0" smtClean="0">
                <a:solidFill>
                  <a:srgbClr val="7B9899"/>
                </a:solidFill>
              </a:rPr>
              <a:t>OFP Policy Research </a:t>
            </a:r>
            <a:br>
              <a:rPr lang="en-US" sz="3600" dirty="0" smtClean="0">
                <a:solidFill>
                  <a:srgbClr val="7B9899"/>
                </a:solidFill>
              </a:rPr>
            </a:br>
            <a:r>
              <a:rPr lang="en-US" sz="3600" dirty="0" smtClean="0">
                <a:solidFill>
                  <a:srgbClr val="7B9899"/>
                </a:solidFill>
              </a:rPr>
              <a:t>Example – OFP Site Search</a:t>
            </a:r>
            <a:endParaRPr lang="en-US" sz="3600" dirty="0">
              <a:solidFill>
                <a:srgbClr val="7B9899"/>
              </a:solidFill>
            </a:endParaRPr>
          </a:p>
        </p:txBody>
      </p:sp>
    </p:spTree>
    <p:custDataLst>
      <p:tags r:id="rId1"/>
    </p:custDataLst>
  </p:cSld>
  <p:clrMapOvr>
    <a:masterClrMapping/>
  </p:clrMapOvr>
  <p:transition advTm="32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23607B-01E8-479E-B9D4-63A89E3F12D4}" type="datetime1">
              <a:rPr lang="en-US" smtClean="0"/>
              <a:pPr>
                <a:defRPr/>
              </a:pPr>
              <a:t>12/17/2012</a:t>
            </a:fld>
            <a:endParaRPr lang="en-US" dirty="0"/>
          </a:p>
        </p:txBody>
      </p:sp>
      <p:sp>
        <p:nvSpPr>
          <p:cNvPr id="5" name="Footer Placeholder 4"/>
          <p:cNvSpPr>
            <a:spLocks noGrp="1"/>
          </p:cNvSpPr>
          <p:nvPr>
            <p:ph type="ftr" sz="quarter" idx="11"/>
          </p:nvPr>
        </p:nvSpPr>
        <p:spPr/>
        <p:txBody>
          <a:bodyPr/>
          <a:lstStyle/>
          <a:p>
            <a:pPr>
              <a:defRPr/>
            </a:pPr>
            <a:r>
              <a:rPr lang="en-US" dirty="0" smtClean="0"/>
              <a:t>Reviewing and Researching Financial Policy</a:t>
            </a:r>
            <a:endParaRPr lang="en-US" dirty="0"/>
          </a:p>
        </p:txBody>
      </p:sp>
      <p:sp>
        <p:nvSpPr>
          <p:cNvPr id="6" name="Slide Number Placeholder 5"/>
          <p:cNvSpPr>
            <a:spLocks noGrp="1"/>
          </p:cNvSpPr>
          <p:nvPr>
            <p:ph type="sldNum" sz="quarter" idx="12"/>
          </p:nvPr>
        </p:nvSpPr>
        <p:spPr/>
        <p:txBody>
          <a:bodyPr/>
          <a:lstStyle/>
          <a:p>
            <a:pPr>
              <a:defRPr/>
            </a:pPr>
            <a:fld id="{DD35E32D-CF77-44E2-9DCF-D0498DCF85FE}" type="slidenum">
              <a:rPr lang="en-US" smtClean="0"/>
              <a:pPr>
                <a:defRPr/>
              </a:pPr>
              <a:t>12</a:t>
            </a:fld>
            <a:endParaRPr lang="en-US" dirty="0"/>
          </a:p>
        </p:txBody>
      </p:sp>
      <p:pic>
        <p:nvPicPr>
          <p:cNvPr id="5122" name="Picture 2"/>
          <p:cNvPicPr>
            <a:picLocks noGrp="1" noChangeAspect="1" noChangeArrowheads="1"/>
          </p:cNvPicPr>
          <p:nvPr>
            <p:ph idx="1"/>
          </p:nvPr>
        </p:nvPicPr>
        <p:blipFill>
          <a:blip r:embed="rId4" cstate="print"/>
          <a:srcRect/>
          <a:stretch>
            <a:fillRect/>
          </a:stretch>
        </p:blipFill>
        <p:spPr bwMode="auto">
          <a:xfrm>
            <a:off x="457200" y="1752600"/>
            <a:ext cx="8153400" cy="4724400"/>
          </a:xfrm>
          <a:prstGeom prst="rect">
            <a:avLst/>
          </a:prstGeom>
          <a:noFill/>
          <a:ln w="9525">
            <a:noFill/>
            <a:miter lim="800000"/>
            <a:headEnd/>
            <a:tailEnd/>
          </a:ln>
        </p:spPr>
      </p:pic>
      <p:sp>
        <p:nvSpPr>
          <p:cNvPr id="9" name="Oval 8"/>
          <p:cNvSpPr/>
          <p:nvPr/>
        </p:nvSpPr>
        <p:spPr>
          <a:xfrm>
            <a:off x="6477000" y="2438400"/>
            <a:ext cx="22098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a:spLocks noGrp="1"/>
          </p:cNvSpPr>
          <p:nvPr>
            <p:ph type="title"/>
          </p:nvPr>
        </p:nvSpPr>
        <p:spPr>
          <a:xfrm>
            <a:off x="152400" y="457200"/>
            <a:ext cx="6248400" cy="1295400"/>
          </a:xfrm>
        </p:spPr>
        <p:txBody>
          <a:bodyPr>
            <a:noAutofit/>
          </a:bodyPr>
          <a:lstStyle/>
          <a:p>
            <a:pPr marL="401638" indent="-401638"/>
            <a:r>
              <a:rPr lang="en-US" sz="3600" dirty="0" smtClean="0">
                <a:solidFill>
                  <a:srgbClr val="7B9899"/>
                </a:solidFill>
              </a:rPr>
              <a:t>OFP Policy Research </a:t>
            </a:r>
            <a:br>
              <a:rPr lang="en-US" sz="3600" dirty="0" smtClean="0">
                <a:solidFill>
                  <a:srgbClr val="7B9899"/>
                </a:solidFill>
              </a:rPr>
            </a:br>
            <a:r>
              <a:rPr lang="en-US" sz="3600" dirty="0" smtClean="0">
                <a:solidFill>
                  <a:srgbClr val="7B9899"/>
                </a:solidFill>
              </a:rPr>
              <a:t>Example – VA Search</a:t>
            </a:r>
            <a:endParaRPr lang="en-US" sz="3600" dirty="0">
              <a:solidFill>
                <a:srgbClr val="7B9899"/>
              </a:solidFill>
            </a:endParaRPr>
          </a:p>
        </p:txBody>
      </p:sp>
    </p:spTree>
    <p:custDataLst>
      <p:tags r:id="rId1"/>
    </p:custDataLst>
  </p:cSld>
  <p:clrMapOvr>
    <a:masterClrMapping/>
  </p:clrMapOvr>
  <p:transition advTm="25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4" cstate="print"/>
          <a:srcRect/>
          <a:stretch>
            <a:fillRect/>
          </a:stretch>
        </p:blipFill>
        <p:spPr bwMode="auto">
          <a:xfrm>
            <a:off x="609600" y="1752600"/>
            <a:ext cx="8077200" cy="47244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fld id="{4823607B-01E8-479E-B9D4-63A89E3F12D4}" type="datetime1">
              <a:rPr lang="en-US" smtClean="0"/>
              <a:pPr>
                <a:defRPr/>
              </a:pPr>
              <a:t>12/17/2012</a:t>
            </a:fld>
            <a:endParaRPr lang="en-US" dirty="0"/>
          </a:p>
        </p:txBody>
      </p:sp>
      <p:sp>
        <p:nvSpPr>
          <p:cNvPr id="5" name="Footer Placeholder 4"/>
          <p:cNvSpPr>
            <a:spLocks noGrp="1"/>
          </p:cNvSpPr>
          <p:nvPr>
            <p:ph type="ftr" sz="quarter" idx="11"/>
          </p:nvPr>
        </p:nvSpPr>
        <p:spPr/>
        <p:txBody>
          <a:bodyPr/>
          <a:lstStyle/>
          <a:p>
            <a:pPr>
              <a:defRPr/>
            </a:pPr>
            <a:r>
              <a:rPr lang="en-US" dirty="0" smtClean="0"/>
              <a:t>Reviewing and Researching Financial Policy</a:t>
            </a:r>
            <a:endParaRPr lang="en-US" dirty="0"/>
          </a:p>
        </p:txBody>
      </p:sp>
      <p:sp>
        <p:nvSpPr>
          <p:cNvPr id="6" name="Slide Number Placeholder 5"/>
          <p:cNvSpPr>
            <a:spLocks noGrp="1"/>
          </p:cNvSpPr>
          <p:nvPr>
            <p:ph type="sldNum" sz="quarter" idx="12"/>
          </p:nvPr>
        </p:nvSpPr>
        <p:spPr/>
        <p:txBody>
          <a:bodyPr/>
          <a:lstStyle/>
          <a:p>
            <a:pPr>
              <a:defRPr/>
            </a:pPr>
            <a:fld id="{DD35E32D-CF77-44E2-9DCF-D0498DCF85FE}" type="slidenum">
              <a:rPr lang="en-US" smtClean="0"/>
              <a:pPr>
                <a:defRPr/>
              </a:pPr>
              <a:t>13</a:t>
            </a:fld>
            <a:endParaRPr lang="en-US" dirty="0"/>
          </a:p>
        </p:txBody>
      </p:sp>
      <p:sp>
        <p:nvSpPr>
          <p:cNvPr id="9" name="Oval 8"/>
          <p:cNvSpPr/>
          <p:nvPr/>
        </p:nvSpPr>
        <p:spPr>
          <a:xfrm>
            <a:off x="6477000" y="2667000"/>
            <a:ext cx="22098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a:spLocks noGrp="1"/>
          </p:cNvSpPr>
          <p:nvPr>
            <p:ph type="title"/>
          </p:nvPr>
        </p:nvSpPr>
        <p:spPr>
          <a:xfrm>
            <a:off x="152400" y="457200"/>
            <a:ext cx="6248400" cy="1295400"/>
          </a:xfrm>
        </p:spPr>
        <p:txBody>
          <a:bodyPr>
            <a:noAutofit/>
          </a:bodyPr>
          <a:lstStyle/>
          <a:p>
            <a:pPr marL="401638" indent="-401638"/>
            <a:r>
              <a:rPr lang="en-US" sz="3600" dirty="0" smtClean="0">
                <a:solidFill>
                  <a:srgbClr val="7B9899"/>
                </a:solidFill>
              </a:rPr>
              <a:t>OFP Policy Research </a:t>
            </a:r>
            <a:br>
              <a:rPr lang="en-US" sz="3600" dirty="0" smtClean="0">
                <a:solidFill>
                  <a:srgbClr val="7B9899"/>
                </a:solidFill>
              </a:rPr>
            </a:br>
            <a:r>
              <a:rPr lang="en-US" sz="3600" dirty="0" smtClean="0">
                <a:solidFill>
                  <a:srgbClr val="7B9899"/>
                </a:solidFill>
              </a:rPr>
              <a:t>Example – VA Search</a:t>
            </a:r>
            <a:endParaRPr lang="en-US" sz="3600" dirty="0">
              <a:solidFill>
                <a:srgbClr val="7B9899"/>
              </a:solidFill>
            </a:endParaRPr>
          </a:p>
        </p:txBody>
      </p:sp>
    </p:spTree>
    <p:custDataLst>
      <p:tags r:id="rId1"/>
    </p:custDataLst>
  </p:cSld>
  <p:clrMapOvr>
    <a:masterClrMapping/>
  </p:clrMapOvr>
  <p:transition advTm="25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4" cstate="print"/>
          <a:srcRect/>
          <a:stretch>
            <a:fillRect/>
          </a:stretch>
        </p:blipFill>
        <p:spPr bwMode="auto">
          <a:xfrm>
            <a:off x="533400" y="1752600"/>
            <a:ext cx="8077200" cy="48006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fld id="{4823607B-01E8-479E-B9D4-63A89E3F12D4}" type="datetime1">
              <a:rPr lang="en-US" smtClean="0"/>
              <a:pPr>
                <a:defRPr/>
              </a:pPr>
              <a:t>12/17/2012</a:t>
            </a:fld>
            <a:endParaRPr lang="en-US" dirty="0"/>
          </a:p>
        </p:txBody>
      </p:sp>
      <p:sp>
        <p:nvSpPr>
          <p:cNvPr id="5" name="Footer Placeholder 4"/>
          <p:cNvSpPr>
            <a:spLocks noGrp="1"/>
          </p:cNvSpPr>
          <p:nvPr>
            <p:ph type="ftr" sz="quarter" idx="11"/>
          </p:nvPr>
        </p:nvSpPr>
        <p:spPr/>
        <p:txBody>
          <a:bodyPr/>
          <a:lstStyle/>
          <a:p>
            <a:pPr>
              <a:defRPr/>
            </a:pPr>
            <a:r>
              <a:rPr lang="en-US" dirty="0" smtClean="0"/>
              <a:t>Reviewing and Researching Financial Policy</a:t>
            </a:r>
            <a:endParaRPr lang="en-US" dirty="0"/>
          </a:p>
        </p:txBody>
      </p:sp>
      <p:sp>
        <p:nvSpPr>
          <p:cNvPr id="6" name="Slide Number Placeholder 5"/>
          <p:cNvSpPr>
            <a:spLocks noGrp="1"/>
          </p:cNvSpPr>
          <p:nvPr>
            <p:ph type="sldNum" sz="quarter" idx="12"/>
          </p:nvPr>
        </p:nvSpPr>
        <p:spPr/>
        <p:txBody>
          <a:bodyPr/>
          <a:lstStyle/>
          <a:p>
            <a:pPr>
              <a:defRPr/>
            </a:pPr>
            <a:fld id="{DD35E32D-CF77-44E2-9DCF-D0498DCF85FE}" type="slidenum">
              <a:rPr lang="en-US" smtClean="0"/>
              <a:pPr>
                <a:defRPr/>
              </a:pPr>
              <a:t>14</a:t>
            </a:fld>
            <a:endParaRPr lang="en-US" dirty="0"/>
          </a:p>
        </p:txBody>
      </p:sp>
      <p:sp>
        <p:nvSpPr>
          <p:cNvPr id="9" name="Oval 8"/>
          <p:cNvSpPr/>
          <p:nvPr/>
        </p:nvSpPr>
        <p:spPr>
          <a:xfrm>
            <a:off x="457200" y="3886200"/>
            <a:ext cx="15240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a:spLocks noGrp="1"/>
          </p:cNvSpPr>
          <p:nvPr>
            <p:ph type="title"/>
          </p:nvPr>
        </p:nvSpPr>
        <p:spPr>
          <a:xfrm>
            <a:off x="152400" y="457200"/>
            <a:ext cx="6248400" cy="1295400"/>
          </a:xfrm>
        </p:spPr>
        <p:txBody>
          <a:bodyPr>
            <a:noAutofit/>
          </a:bodyPr>
          <a:lstStyle/>
          <a:p>
            <a:pPr marL="401638" indent="-401638"/>
            <a:r>
              <a:rPr lang="en-US" sz="3600" dirty="0" smtClean="0">
                <a:solidFill>
                  <a:srgbClr val="7B9899"/>
                </a:solidFill>
              </a:rPr>
              <a:t>OFP Policy Research </a:t>
            </a:r>
            <a:br>
              <a:rPr lang="en-US" sz="3600" dirty="0" smtClean="0">
                <a:solidFill>
                  <a:srgbClr val="7B9899"/>
                </a:solidFill>
              </a:rPr>
            </a:br>
            <a:r>
              <a:rPr lang="en-US" sz="3600" dirty="0" smtClean="0">
                <a:solidFill>
                  <a:srgbClr val="7B9899"/>
                </a:solidFill>
              </a:rPr>
              <a:t>Example – VA Search</a:t>
            </a:r>
            <a:endParaRPr lang="en-US" sz="3600" dirty="0">
              <a:solidFill>
                <a:srgbClr val="7B9899"/>
              </a:solidFill>
            </a:endParaRPr>
          </a:p>
        </p:txBody>
      </p:sp>
      <p:sp>
        <p:nvSpPr>
          <p:cNvPr id="11" name="Oval 10"/>
          <p:cNvSpPr/>
          <p:nvPr/>
        </p:nvSpPr>
        <p:spPr>
          <a:xfrm>
            <a:off x="4572000" y="3657600"/>
            <a:ext cx="15240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cSld>
  <p:clrMapOvr>
    <a:masterClrMapping/>
  </p:clrMapOvr>
  <p:transition advTm="31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23607B-01E8-479E-B9D4-63A89E3F12D4}" type="datetime1">
              <a:rPr lang="en-US" smtClean="0"/>
              <a:pPr>
                <a:defRPr/>
              </a:pPr>
              <a:t>12/17/2012</a:t>
            </a:fld>
            <a:endParaRPr lang="en-US" dirty="0"/>
          </a:p>
        </p:txBody>
      </p:sp>
      <p:sp>
        <p:nvSpPr>
          <p:cNvPr id="5" name="Footer Placeholder 4"/>
          <p:cNvSpPr>
            <a:spLocks noGrp="1"/>
          </p:cNvSpPr>
          <p:nvPr>
            <p:ph type="ftr" sz="quarter" idx="11"/>
          </p:nvPr>
        </p:nvSpPr>
        <p:spPr/>
        <p:txBody>
          <a:bodyPr/>
          <a:lstStyle/>
          <a:p>
            <a:pPr>
              <a:defRPr/>
            </a:pPr>
            <a:r>
              <a:rPr lang="en-US" dirty="0" smtClean="0"/>
              <a:t>Reviewing and Researching Financial Policy</a:t>
            </a:r>
            <a:endParaRPr lang="en-US" dirty="0"/>
          </a:p>
        </p:txBody>
      </p:sp>
      <p:sp>
        <p:nvSpPr>
          <p:cNvPr id="6" name="Slide Number Placeholder 5"/>
          <p:cNvSpPr>
            <a:spLocks noGrp="1"/>
          </p:cNvSpPr>
          <p:nvPr>
            <p:ph type="sldNum" sz="quarter" idx="12"/>
          </p:nvPr>
        </p:nvSpPr>
        <p:spPr/>
        <p:txBody>
          <a:bodyPr/>
          <a:lstStyle/>
          <a:p>
            <a:pPr>
              <a:defRPr/>
            </a:pPr>
            <a:fld id="{DD35E32D-CF77-44E2-9DCF-D0498DCF85FE}" type="slidenum">
              <a:rPr lang="en-US" smtClean="0"/>
              <a:pPr>
                <a:defRPr/>
              </a:pPr>
              <a:t>15</a:t>
            </a:fld>
            <a:endParaRPr lang="en-US" dirty="0"/>
          </a:p>
        </p:txBody>
      </p:sp>
      <p:sp>
        <p:nvSpPr>
          <p:cNvPr id="7" name="Title 1"/>
          <p:cNvSpPr>
            <a:spLocks noGrp="1"/>
          </p:cNvSpPr>
          <p:nvPr>
            <p:ph type="title"/>
          </p:nvPr>
        </p:nvSpPr>
        <p:spPr>
          <a:xfrm>
            <a:off x="152400" y="457200"/>
            <a:ext cx="6248400" cy="1295400"/>
          </a:xfrm>
        </p:spPr>
        <p:txBody>
          <a:bodyPr>
            <a:noAutofit/>
          </a:bodyPr>
          <a:lstStyle/>
          <a:p>
            <a:pPr marL="401638" indent="-401638"/>
            <a:r>
              <a:rPr lang="en-US" sz="3600" dirty="0" smtClean="0">
                <a:solidFill>
                  <a:srgbClr val="7B9899"/>
                </a:solidFill>
              </a:rPr>
              <a:t>OFP Policy Research </a:t>
            </a:r>
            <a:br>
              <a:rPr lang="en-US" sz="3600" dirty="0" smtClean="0">
                <a:solidFill>
                  <a:srgbClr val="7B9899"/>
                </a:solidFill>
              </a:rPr>
            </a:br>
            <a:r>
              <a:rPr lang="en-US" sz="3600" dirty="0" smtClean="0">
                <a:solidFill>
                  <a:srgbClr val="7B9899"/>
                </a:solidFill>
              </a:rPr>
              <a:t>Example – VA Search</a:t>
            </a:r>
            <a:endParaRPr lang="en-US" sz="3600" dirty="0">
              <a:solidFill>
                <a:srgbClr val="7B9899"/>
              </a:solidFill>
            </a:endParaRPr>
          </a:p>
        </p:txBody>
      </p:sp>
      <p:pic>
        <p:nvPicPr>
          <p:cNvPr id="4098" name="Picture 2"/>
          <p:cNvPicPr>
            <a:picLocks noGrp="1" noChangeAspect="1" noChangeArrowheads="1"/>
          </p:cNvPicPr>
          <p:nvPr>
            <p:ph idx="1"/>
          </p:nvPr>
        </p:nvPicPr>
        <p:blipFill>
          <a:blip r:embed="rId3" cstate="print"/>
          <a:srcRect/>
          <a:stretch>
            <a:fillRect/>
          </a:stretch>
        </p:blipFill>
        <p:spPr bwMode="auto">
          <a:xfrm>
            <a:off x="533400" y="1752600"/>
            <a:ext cx="8077200" cy="4724400"/>
          </a:xfrm>
          <a:prstGeom prst="rect">
            <a:avLst/>
          </a:prstGeom>
          <a:noFill/>
          <a:ln w="9525">
            <a:noFill/>
            <a:miter lim="800000"/>
            <a:headEnd/>
            <a:tailEnd/>
          </a:ln>
        </p:spPr>
      </p:pic>
      <p:sp>
        <p:nvSpPr>
          <p:cNvPr id="8" name="Oval 7"/>
          <p:cNvSpPr/>
          <p:nvPr/>
        </p:nvSpPr>
        <p:spPr>
          <a:xfrm>
            <a:off x="2286000" y="3810000"/>
            <a:ext cx="1295400"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advTm="57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23607B-01E8-479E-B9D4-63A89E3F12D4}" type="datetime1">
              <a:rPr lang="en-US" smtClean="0"/>
              <a:pPr>
                <a:defRPr/>
              </a:pPr>
              <a:t>12/17/2012</a:t>
            </a:fld>
            <a:endParaRPr lang="en-US" dirty="0"/>
          </a:p>
        </p:txBody>
      </p:sp>
      <p:sp>
        <p:nvSpPr>
          <p:cNvPr id="5" name="Footer Placeholder 4"/>
          <p:cNvSpPr>
            <a:spLocks noGrp="1"/>
          </p:cNvSpPr>
          <p:nvPr>
            <p:ph type="ftr" sz="quarter" idx="11"/>
          </p:nvPr>
        </p:nvSpPr>
        <p:spPr/>
        <p:txBody>
          <a:bodyPr/>
          <a:lstStyle/>
          <a:p>
            <a:pPr>
              <a:defRPr/>
            </a:pPr>
            <a:r>
              <a:rPr lang="en-US" dirty="0" smtClean="0"/>
              <a:t>Reviewing and Researching Financial Policy</a:t>
            </a:r>
            <a:endParaRPr lang="en-US" dirty="0"/>
          </a:p>
        </p:txBody>
      </p:sp>
      <p:sp>
        <p:nvSpPr>
          <p:cNvPr id="6" name="Slide Number Placeholder 5"/>
          <p:cNvSpPr>
            <a:spLocks noGrp="1"/>
          </p:cNvSpPr>
          <p:nvPr>
            <p:ph type="sldNum" sz="quarter" idx="12"/>
          </p:nvPr>
        </p:nvSpPr>
        <p:spPr/>
        <p:txBody>
          <a:bodyPr/>
          <a:lstStyle/>
          <a:p>
            <a:pPr>
              <a:defRPr/>
            </a:pPr>
            <a:fld id="{DD35E32D-CF77-44E2-9DCF-D0498DCF85FE}" type="slidenum">
              <a:rPr lang="en-US" smtClean="0"/>
              <a:pPr>
                <a:defRPr/>
              </a:pPr>
              <a:t>16</a:t>
            </a:fld>
            <a:endParaRPr lang="en-US" dirty="0"/>
          </a:p>
        </p:txBody>
      </p:sp>
      <p:pic>
        <p:nvPicPr>
          <p:cNvPr id="8194" name="Picture 2"/>
          <p:cNvPicPr>
            <a:picLocks noGrp="1" noChangeAspect="1" noChangeArrowheads="1"/>
          </p:cNvPicPr>
          <p:nvPr>
            <p:ph idx="1"/>
          </p:nvPr>
        </p:nvPicPr>
        <p:blipFill>
          <a:blip r:embed="rId3" cstate="print"/>
          <a:srcRect/>
          <a:stretch>
            <a:fillRect/>
          </a:stretch>
        </p:blipFill>
        <p:spPr bwMode="auto">
          <a:xfrm>
            <a:off x="533400" y="1828800"/>
            <a:ext cx="7924800" cy="4800600"/>
          </a:xfrm>
          <a:prstGeom prst="rect">
            <a:avLst/>
          </a:prstGeom>
          <a:noFill/>
          <a:ln w="9525">
            <a:noFill/>
            <a:miter lim="800000"/>
            <a:headEnd/>
            <a:tailEnd/>
          </a:ln>
        </p:spPr>
      </p:pic>
      <p:sp>
        <p:nvSpPr>
          <p:cNvPr id="7" name="Title 1"/>
          <p:cNvSpPr>
            <a:spLocks noGrp="1"/>
          </p:cNvSpPr>
          <p:nvPr>
            <p:ph type="title"/>
          </p:nvPr>
        </p:nvSpPr>
        <p:spPr>
          <a:xfrm>
            <a:off x="152400" y="457200"/>
            <a:ext cx="6248400" cy="1295400"/>
          </a:xfrm>
        </p:spPr>
        <p:txBody>
          <a:bodyPr>
            <a:noAutofit/>
          </a:bodyPr>
          <a:lstStyle/>
          <a:p>
            <a:pPr marL="401638" indent="-401638"/>
            <a:r>
              <a:rPr lang="en-US" sz="3600" dirty="0" smtClean="0">
                <a:solidFill>
                  <a:srgbClr val="7B9899"/>
                </a:solidFill>
              </a:rPr>
              <a:t>OFP Policy Research </a:t>
            </a:r>
            <a:br>
              <a:rPr lang="en-US" sz="3600" dirty="0" smtClean="0">
                <a:solidFill>
                  <a:srgbClr val="7B9899"/>
                </a:solidFill>
              </a:rPr>
            </a:br>
            <a:r>
              <a:rPr lang="en-US" sz="3600" dirty="0" smtClean="0">
                <a:solidFill>
                  <a:srgbClr val="7B9899"/>
                </a:solidFill>
              </a:rPr>
              <a:t>Example – VA Search</a:t>
            </a:r>
            <a:endParaRPr lang="en-US" sz="3600" dirty="0">
              <a:solidFill>
                <a:srgbClr val="7B9899"/>
              </a:solidFill>
            </a:endParaRPr>
          </a:p>
        </p:txBody>
      </p:sp>
      <p:sp>
        <p:nvSpPr>
          <p:cNvPr id="8" name="Oval 7"/>
          <p:cNvSpPr/>
          <p:nvPr/>
        </p:nvSpPr>
        <p:spPr>
          <a:xfrm>
            <a:off x="533400" y="4038600"/>
            <a:ext cx="1295400"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advTm="20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23607B-01E8-479E-B9D4-63A89E3F12D4}" type="datetime1">
              <a:rPr lang="en-US" smtClean="0"/>
              <a:pPr>
                <a:defRPr/>
              </a:pPr>
              <a:t>12/17/2012</a:t>
            </a:fld>
            <a:endParaRPr lang="en-US" dirty="0"/>
          </a:p>
        </p:txBody>
      </p:sp>
      <p:sp>
        <p:nvSpPr>
          <p:cNvPr id="5" name="Footer Placeholder 4"/>
          <p:cNvSpPr>
            <a:spLocks noGrp="1"/>
          </p:cNvSpPr>
          <p:nvPr>
            <p:ph type="ftr" sz="quarter" idx="11"/>
          </p:nvPr>
        </p:nvSpPr>
        <p:spPr/>
        <p:txBody>
          <a:bodyPr/>
          <a:lstStyle/>
          <a:p>
            <a:pPr>
              <a:defRPr/>
            </a:pPr>
            <a:r>
              <a:rPr lang="en-US" dirty="0" smtClean="0"/>
              <a:t>Reviewing and Researching Financial Policy</a:t>
            </a:r>
            <a:endParaRPr lang="en-US" dirty="0"/>
          </a:p>
        </p:txBody>
      </p:sp>
      <p:sp>
        <p:nvSpPr>
          <p:cNvPr id="6" name="Slide Number Placeholder 5"/>
          <p:cNvSpPr>
            <a:spLocks noGrp="1"/>
          </p:cNvSpPr>
          <p:nvPr>
            <p:ph type="sldNum" sz="quarter" idx="12"/>
          </p:nvPr>
        </p:nvSpPr>
        <p:spPr/>
        <p:txBody>
          <a:bodyPr/>
          <a:lstStyle/>
          <a:p>
            <a:pPr>
              <a:defRPr/>
            </a:pPr>
            <a:fld id="{DD35E32D-CF77-44E2-9DCF-D0498DCF85FE}" type="slidenum">
              <a:rPr lang="en-US" smtClean="0"/>
              <a:pPr>
                <a:defRPr/>
              </a:pPr>
              <a:t>17</a:t>
            </a:fld>
            <a:endParaRPr lang="en-US" dirty="0"/>
          </a:p>
        </p:txBody>
      </p:sp>
      <p:sp>
        <p:nvSpPr>
          <p:cNvPr id="8" name="Title 1"/>
          <p:cNvSpPr>
            <a:spLocks noGrp="1"/>
          </p:cNvSpPr>
          <p:nvPr>
            <p:ph type="title"/>
          </p:nvPr>
        </p:nvSpPr>
        <p:spPr>
          <a:xfrm>
            <a:off x="152400" y="457200"/>
            <a:ext cx="6248400" cy="1295400"/>
          </a:xfrm>
        </p:spPr>
        <p:txBody>
          <a:bodyPr>
            <a:noAutofit/>
          </a:bodyPr>
          <a:lstStyle/>
          <a:p>
            <a:pPr marL="401638" indent="-401638"/>
            <a:r>
              <a:rPr lang="en-US" sz="3600" dirty="0" smtClean="0">
                <a:solidFill>
                  <a:srgbClr val="7B9899"/>
                </a:solidFill>
              </a:rPr>
              <a:t>OFP Policy Research </a:t>
            </a:r>
            <a:br>
              <a:rPr lang="en-US" sz="3600" dirty="0" smtClean="0">
                <a:solidFill>
                  <a:srgbClr val="7B9899"/>
                </a:solidFill>
              </a:rPr>
            </a:br>
            <a:r>
              <a:rPr lang="en-US" sz="3600" dirty="0" smtClean="0">
                <a:solidFill>
                  <a:srgbClr val="7B9899"/>
                </a:solidFill>
              </a:rPr>
              <a:t>Example – VA Search</a:t>
            </a:r>
            <a:endParaRPr lang="en-US" sz="3600" dirty="0">
              <a:solidFill>
                <a:srgbClr val="7B9899"/>
              </a:solidFill>
            </a:endParaRPr>
          </a:p>
        </p:txBody>
      </p:sp>
      <p:pic>
        <p:nvPicPr>
          <p:cNvPr id="5122" name="Picture 2"/>
          <p:cNvPicPr>
            <a:picLocks noGrp="1" noChangeAspect="1" noChangeArrowheads="1"/>
          </p:cNvPicPr>
          <p:nvPr>
            <p:ph idx="1"/>
          </p:nvPr>
        </p:nvPicPr>
        <p:blipFill>
          <a:blip r:embed="rId3" cstate="print"/>
          <a:srcRect/>
          <a:stretch>
            <a:fillRect/>
          </a:stretch>
        </p:blipFill>
        <p:spPr bwMode="auto">
          <a:xfrm>
            <a:off x="685800" y="1676400"/>
            <a:ext cx="7772400" cy="4876800"/>
          </a:xfrm>
          <a:prstGeom prst="rect">
            <a:avLst/>
          </a:prstGeom>
          <a:noFill/>
          <a:ln w="9525">
            <a:noFill/>
            <a:miter lim="800000"/>
            <a:headEnd/>
            <a:tailEnd/>
          </a:ln>
        </p:spPr>
      </p:pic>
      <p:sp>
        <p:nvSpPr>
          <p:cNvPr id="9" name="Oval 8"/>
          <p:cNvSpPr/>
          <p:nvPr/>
        </p:nvSpPr>
        <p:spPr>
          <a:xfrm>
            <a:off x="2362200" y="4114800"/>
            <a:ext cx="1295400"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advTm="17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4" cstate="print"/>
          <a:srcRect/>
          <a:stretch>
            <a:fillRect/>
          </a:stretch>
        </p:blipFill>
        <p:spPr bwMode="auto">
          <a:xfrm>
            <a:off x="609600" y="1752600"/>
            <a:ext cx="8077200" cy="48768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fld id="{4823607B-01E8-479E-B9D4-63A89E3F12D4}" type="datetime1">
              <a:rPr lang="en-US" smtClean="0"/>
              <a:pPr>
                <a:defRPr/>
              </a:pPr>
              <a:t>12/17/2012</a:t>
            </a:fld>
            <a:endParaRPr lang="en-US" dirty="0"/>
          </a:p>
        </p:txBody>
      </p:sp>
      <p:sp>
        <p:nvSpPr>
          <p:cNvPr id="5" name="Footer Placeholder 4"/>
          <p:cNvSpPr>
            <a:spLocks noGrp="1"/>
          </p:cNvSpPr>
          <p:nvPr>
            <p:ph type="ftr" sz="quarter" idx="11"/>
          </p:nvPr>
        </p:nvSpPr>
        <p:spPr/>
        <p:txBody>
          <a:bodyPr/>
          <a:lstStyle/>
          <a:p>
            <a:pPr>
              <a:defRPr/>
            </a:pPr>
            <a:r>
              <a:rPr lang="en-US" dirty="0" smtClean="0"/>
              <a:t>Reviewing and Researching Financial Policy</a:t>
            </a:r>
            <a:endParaRPr lang="en-US" dirty="0"/>
          </a:p>
        </p:txBody>
      </p:sp>
      <p:sp>
        <p:nvSpPr>
          <p:cNvPr id="6" name="Slide Number Placeholder 5"/>
          <p:cNvSpPr>
            <a:spLocks noGrp="1"/>
          </p:cNvSpPr>
          <p:nvPr>
            <p:ph type="sldNum" sz="quarter" idx="12"/>
          </p:nvPr>
        </p:nvSpPr>
        <p:spPr/>
        <p:txBody>
          <a:bodyPr/>
          <a:lstStyle/>
          <a:p>
            <a:pPr>
              <a:defRPr/>
            </a:pPr>
            <a:fld id="{DD35E32D-CF77-44E2-9DCF-D0498DCF85FE}" type="slidenum">
              <a:rPr lang="en-US" smtClean="0"/>
              <a:pPr>
                <a:defRPr/>
              </a:pPr>
              <a:t>18</a:t>
            </a:fld>
            <a:endParaRPr lang="en-US" dirty="0"/>
          </a:p>
        </p:txBody>
      </p:sp>
      <p:sp>
        <p:nvSpPr>
          <p:cNvPr id="9" name="Oval 8"/>
          <p:cNvSpPr/>
          <p:nvPr/>
        </p:nvSpPr>
        <p:spPr>
          <a:xfrm>
            <a:off x="1981200" y="4876800"/>
            <a:ext cx="838200"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title"/>
          </p:nvPr>
        </p:nvSpPr>
        <p:spPr>
          <a:xfrm>
            <a:off x="152400" y="457200"/>
            <a:ext cx="6248400" cy="1295400"/>
          </a:xfrm>
        </p:spPr>
        <p:txBody>
          <a:bodyPr>
            <a:noAutofit/>
          </a:bodyPr>
          <a:lstStyle/>
          <a:p>
            <a:pPr marL="401638" indent="-401638"/>
            <a:r>
              <a:rPr lang="en-US" sz="3600" dirty="0" smtClean="0">
                <a:solidFill>
                  <a:srgbClr val="7B9899"/>
                </a:solidFill>
              </a:rPr>
              <a:t>OFP Policy Research </a:t>
            </a:r>
            <a:br>
              <a:rPr lang="en-US" sz="3600" dirty="0" smtClean="0">
                <a:solidFill>
                  <a:srgbClr val="7B9899"/>
                </a:solidFill>
              </a:rPr>
            </a:br>
            <a:r>
              <a:rPr lang="en-US" sz="3600" dirty="0" smtClean="0">
                <a:solidFill>
                  <a:srgbClr val="7B9899"/>
                </a:solidFill>
              </a:rPr>
              <a:t>Example – VA Search</a:t>
            </a:r>
            <a:endParaRPr lang="en-US" sz="3600" dirty="0">
              <a:solidFill>
                <a:srgbClr val="7B9899"/>
              </a:solidFill>
            </a:endParaRPr>
          </a:p>
        </p:txBody>
      </p:sp>
      <p:sp>
        <p:nvSpPr>
          <p:cNvPr id="10" name="Oval 9"/>
          <p:cNvSpPr/>
          <p:nvPr/>
        </p:nvSpPr>
        <p:spPr>
          <a:xfrm>
            <a:off x="6019800" y="3505200"/>
            <a:ext cx="838200"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cSld>
  <p:clrMapOvr>
    <a:masterClrMapping/>
  </p:clrMapOvr>
  <p:transition advTm="25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4" cstate="print"/>
          <a:srcRect/>
          <a:stretch>
            <a:fillRect/>
          </a:stretch>
        </p:blipFill>
        <p:spPr bwMode="auto">
          <a:xfrm>
            <a:off x="685800" y="1752600"/>
            <a:ext cx="8001000" cy="46482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fld id="{4823607B-01E8-479E-B9D4-63A89E3F12D4}" type="datetime1">
              <a:rPr lang="en-US" smtClean="0"/>
              <a:pPr>
                <a:defRPr/>
              </a:pPr>
              <a:t>12/17/2012</a:t>
            </a:fld>
            <a:endParaRPr lang="en-US" dirty="0"/>
          </a:p>
        </p:txBody>
      </p:sp>
      <p:sp>
        <p:nvSpPr>
          <p:cNvPr id="5" name="Footer Placeholder 4"/>
          <p:cNvSpPr>
            <a:spLocks noGrp="1"/>
          </p:cNvSpPr>
          <p:nvPr>
            <p:ph type="ftr" sz="quarter" idx="11"/>
          </p:nvPr>
        </p:nvSpPr>
        <p:spPr/>
        <p:txBody>
          <a:bodyPr/>
          <a:lstStyle/>
          <a:p>
            <a:pPr>
              <a:defRPr/>
            </a:pPr>
            <a:r>
              <a:rPr lang="en-US" dirty="0" smtClean="0"/>
              <a:t>Reviewing and Researching Financial Policy</a:t>
            </a:r>
            <a:endParaRPr lang="en-US" dirty="0"/>
          </a:p>
        </p:txBody>
      </p:sp>
      <p:sp>
        <p:nvSpPr>
          <p:cNvPr id="6" name="Slide Number Placeholder 5"/>
          <p:cNvSpPr>
            <a:spLocks noGrp="1"/>
          </p:cNvSpPr>
          <p:nvPr>
            <p:ph type="sldNum" sz="quarter" idx="12"/>
          </p:nvPr>
        </p:nvSpPr>
        <p:spPr/>
        <p:txBody>
          <a:bodyPr/>
          <a:lstStyle/>
          <a:p>
            <a:pPr>
              <a:defRPr/>
            </a:pPr>
            <a:fld id="{DD35E32D-CF77-44E2-9DCF-D0498DCF85FE}" type="slidenum">
              <a:rPr lang="en-US" smtClean="0"/>
              <a:pPr>
                <a:defRPr/>
              </a:pPr>
              <a:t>19</a:t>
            </a:fld>
            <a:endParaRPr lang="en-US" dirty="0"/>
          </a:p>
        </p:txBody>
      </p:sp>
      <p:sp>
        <p:nvSpPr>
          <p:cNvPr id="8" name="Title 1"/>
          <p:cNvSpPr>
            <a:spLocks noGrp="1"/>
          </p:cNvSpPr>
          <p:nvPr>
            <p:ph type="title"/>
          </p:nvPr>
        </p:nvSpPr>
        <p:spPr>
          <a:xfrm>
            <a:off x="152400" y="457200"/>
            <a:ext cx="6248400" cy="1295400"/>
          </a:xfrm>
        </p:spPr>
        <p:txBody>
          <a:bodyPr>
            <a:noAutofit/>
          </a:bodyPr>
          <a:lstStyle/>
          <a:p>
            <a:pPr marL="401638" indent="-401638"/>
            <a:r>
              <a:rPr lang="en-US" sz="3600" dirty="0" smtClean="0">
                <a:solidFill>
                  <a:srgbClr val="7B9899"/>
                </a:solidFill>
              </a:rPr>
              <a:t>OFP Policy Research </a:t>
            </a:r>
            <a:br>
              <a:rPr lang="en-US" sz="3600" dirty="0" smtClean="0">
                <a:solidFill>
                  <a:srgbClr val="7B9899"/>
                </a:solidFill>
              </a:rPr>
            </a:br>
            <a:r>
              <a:rPr lang="en-US" sz="3600" dirty="0" smtClean="0">
                <a:solidFill>
                  <a:srgbClr val="7B9899"/>
                </a:solidFill>
              </a:rPr>
              <a:t>Example – VA Search</a:t>
            </a:r>
            <a:endParaRPr lang="en-US" sz="3600" dirty="0">
              <a:solidFill>
                <a:srgbClr val="7B9899"/>
              </a:solidFill>
            </a:endParaRPr>
          </a:p>
        </p:txBody>
      </p:sp>
      <p:sp>
        <p:nvSpPr>
          <p:cNvPr id="9" name="Oval 8"/>
          <p:cNvSpPr/>
          <p:nvPr/>
        </p:nvSpPr>
        <p:spPr>
          <a:xfrm>
            <a:off x="6019800" y="3429000"/>
            <a:ext cx="762000"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cSld>
  <p:clrMapOvr>
    <a:masterClrMapping/>
  </p:clrMapOvr>
  <p:transition advTm="47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609600"/>
            <a:ext cx="8229600" cy="990600"/>
          </a:xfrm>
          <a:noFill/>
        </p:spPr>
        <p:txBody>
          <a:bodyPr lIns="92075" tIns="46038" rIns="92075" bIns="46038" anchor="ctr"/>
          <a:lstStyle/>
          <a:p>
            <a:pPr eaLnBrk="1" hangingPunct="1"/>
            <a:r>
              <a:rPr lang="en-US" dirty="0" smtClean="0">
                <a:solidFill>
                  <a:srgbClr val="7B9899"/>
                </a:solidFill>
              </a:rPr>
              <a:t>Overview </a:t>
            </a:r>
          </a:p>
        </p:txBody>
      </p:sp>
      <p:sp>
        <p:nvSpPr>
          <p:cNvPr id="14339" name="Rectangle 3"/>
          <p:cNvSpPr>
            <a:spLocks noGrp="1" noChangeArrowheads="1"/>
          </p:cNvSpPr>
          <p:nvPr>
            <p:ph idx="1"/>
          </p:nvPr>
        </p:nvSpPr>
        <p:spPr>
          <a:xfrm>
            <a:off x="228600" y="1905000"/>
            <a:ext cx="8686800" cy="3983736"/>
          </a:xfrm>
        </p:spPr>
        <p:txBody>
          <a:bodyPr lIns="182562" tIns="46038" rIns="182562" bIns="46038" anchor="ctr">
            <a:normAutofit/>
          </a:bodyPr>
          <a:lstStyle/>
          <a:p>
            <a:pPr eaLnBrk="1" hangingPunct="1"/>
            <a:r>
              <a:rPr lang="en-US" sz="3000" dirty="0" smtClean="0">
                <a:latin typeface="Trebuchet MS" pitchFamily="34" charset="0"/>
              </a:rPr>
              <a:t>Review of the methods and </a:t>
            </a:r>
            <a:r>
              <a:rPr lang="en-US" sz="3000" dirty="0" smtClean="0"/>
              <a:t>search capabilities available </a:t>
            </a:r>
            <a:r>
              <a:rPr lang="en-US" sz="3000" dirty="0" smtClean="0">
                <a:latin typeface="Trebuchet MS" pitchFamily="34" charset="0"/>
              </a:rPr>
              <a:t>for researching financial policy questions or concerns.</a:t>
            </a:r>
          </a:p>
        </p:txBody>
      </p:sp>
      <p:sp>
        <p:nvSpPr>
          <p:cNvPr id="5" name="Date Placeholder 4"/>
          <p:cNvSpPr>
            <a:spLocks noGrp="1"/>
          </p:cNvSpPr>
          <p:nvPr>
            <p:ph type="dt" sz="half" idx="10"/>
          </p:nvPr>
        </p:nvSpPr>
        <p:spPr/>
        <p:txBody>
          <a:bodyPr/>
          <a:lstStyle/>
          <a:p>
            <a:pPr>
              <a:defRPr/>
            </a:pPr>
            <a:fld id="{20F61979-FFE6-42CF-AB85-971A42429CF0}" type="datetime1">
              <a:rPr lang="en-US" smtClean="0"/>
              <a:pPr>
                <a:defRPr/>
              </a:pPr>
              <a:t>12/17/2012</a:t>
            </a:fld>
            <a:endParaRPr lang="en-US" dirty="0"/>
          </a:p>
        </p:txBody>
      </p:sp>
      <p:sp>
        <p:nvSpPr>
          <p:cNvPr id="6" name="Footer Placeholder 5"/>
          <p:cNvSpPr>
            <a:spLocks noGrp="1"/>
          </p:cNvSpPr>
          <p:nvPr>
            <p:ph type="ftr" sz="quarter" idx="11"/>
          </p:nvPr>
        </p:nvSpPr>
        <p:spPr/>
        <p:txBody>
          <a:bodyPr/>
          <a:lstStyle/>
          <a:p>
            <a:pPr>
              <a:defRPr/>
            </a:pPr>
            <a:r>
              <a:rPr lang="en-US" dirty="0" smtClean="0"/>
              <a:t>Reviewing and Researching Financial Policy</a:t>
            </a:r>
            <a:endParaRPr lang="en-US" dirty="0"/>
          </a:p>
        </p:txBody>
      </p:sp>
      <p:sp>
        <p:nvSpPr>
          <p:cNvPr id="4" name="Slide Number Placeholder 3"/>
          <p:cNvSpPr>
            <a:spLocks noGrp="1"/>
          </p:cNvSpPr>
          <p:nvPr>
            <p:ph type="sldNum" sz="quarter" idx="12"/>
          </p:nvPr>
        </p:nvSpPr>
        <p:spPr/>
        <p:txBody>
          <a:bodyPr/>
          <a:lstStyle/>
          <a:p>
            <a:pPr>
              <a:defRPr/>
            </a:pPr>
            <a:fld id="{DD35E32D-CF77-44E2-9DCF-D0498DCF85FE}" type="slidenum">
              <a:rPr lang="en-US" smtClean="0"/>
              <a:pPr>
                <a:defRPr/>
              </a:pPr>
              <a:t>2</a:t>
            </a:fld>
            <a:endParaRPr lang="en-US" dirty="0"/>
          </a:p>
        </p:txBody>
      </p:sp>
    </p:spTree>
  </p:cSld>
  <p:clrMapOvr>
    <a:masterClrMapping/>
  </p:clrMapOvr>
  <p:transition advTm="8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23607B-01E8-479E-B9D4-63A89E3F12D4}" type="datetime1">
              <a:rPr lang="en-US" smtClean="0"/>
              <a:pPr>
                <a:defRPr/>
              </a:pPr>
              <a:t>12/17/2012</a:t>
            </a:fld>
            <a:endParaRPr lang="en-US" dirty="0"/>
          </a:p>
        </p:txBody>
      </p:sp>
      <p:sp>
        <p:nvSpPr>
          <p:cNvPr id="5" name="Footer Placeholder 4"/>
          <p:cNvSpPr>
            <a:spLocks noGrp="1"/>
          </p:cNvSpPr>
          <p:nvPr>
            <p:ph type="ftr" sz="quarter" idx="11"/>
          </p:nvPr>
        </p:nvSpPr>
        <p:spPr/>
        <p:txBody>
          <a:bodyPr/>
          <a:lstStyle/>
          <a:p>
            <a:pPr>
              <a:defRPr/>
            </a:pPr>
            <a:r>
              <a:rPr lang="en-US" dirty="0" smtClean="0"/>
              <a:t>Reviewing and Researching Financial Policy</a:t>
            </a:r>
            <a:endParaRPr lang="en-US" dirty="0"/>
          </a:p>
        </p:txBody>
      </p:sp>
      <p:sp>
        <p:nvSpPr>
          <p:cNvPr id="6" name="Slide Number Placeholder 5"/>
          <p:cNvSpPr>
            <a:spLocks noGrp="1"/>
          </p:cNvSpPr>
          <p:nvPr>
            <p:ph type="sldNum" sz="quarter" idx="12"/>
          </p:nvPr>
        </p:nvSpPr>
        <p:spPr/>
        <p:txBody>
          <a:bodyPr/>
          <a:lstStyle/>
          <a:p>
            <a:pPr>
              <a:defRPr/>
            </a:pPr>
            <a:fld id="{DD35E32D-CF77-44E2-9DCF-D0498DCF85FE}" type="slidenum">
              <a:rPr lang="en-US" smtClean="0"/>
              <a:pPr>
                <a:defRPr/>
              </a:pPr>
              <a:t>20</a:t>
            </a:fld>
            <a:endParaRPr lang="en-US" dirty="0"/>
          </a:p>
        </p:txBody>
      </p:sp>
      <p:pic>
        <p:nvPicPr>
          <p:cNvPr id="11266" name="Picture 2"/>
          <p:cNvPicPr>
            <a:picLocks noGrp="1" noChangeAspect="1" noChangeArrowheads="1"/>
          </p:cNvPicPr>
          <p:nvPr>
            <p:ph idx="1"/>
          </p:nvPr>
        </p:nvPicPr>
        <p:blipFill>
          <a:blip r:embed="rId3" cstate="print"/>
          <a:srcRect/>
          <a:stretch>
            <a:fillRect/>
          </a:stretch>
        </p:blipFill>
        <p:spPr bwMode="auto">
          <a:xfrm>
            <a:off x="533400" y="1752600"/>
            <a:ext cx="8077200" cy="4800600"/>
          </a:xfrm>
          <a:prstGeom prst="rect">
            <a:avLst/>
          </a:prstGeom>
          <a:noFill/>
          <a:ln w="9525">
            <a:noFill/>
            <a:miter lim="800000"/>
            <a:headEnd/>
            <a:tailEnd/>
          </a:ln>
        </p:spPr>
      </p:pic>
      <p:sp>
        <p:nvSpPr>
          <p:cNvPr id="7" name="Title 1"/>
          <p:cNvSpPr>
            <a:spLocks noGrp="1"/>
          </p:cNvSpPr>
          <p:nvPr>
            <p:ph type="title"/>
          </p:nvPr>
        </p:nvSpPr>
        <p:spPr>
          <a:xfrm>
            <a:off x="152400" y="457200"/>
            <a:ext cx="6248400" cy="1295400"/>
          </a:xfrm>
        </p:spPr>
        <p:txBody>
          <a:bodyPr>
            <a:noAutofit/>
          </a:bodyPr>
          <a:lstStyle/>
          <a:p>
            <a:pPr marL="401638" indent="-401638"/>
            <a:r>
              <a:rPr lang="en-US" sz="3600" dirty="0" smtClean="0">
                <a:solidFill>
                  <a:srgbClr val="7B9899"/>
                </a:solidFill>
              </a:rPr>
              <a:t>OFP Policy Research </a:t>
            </a:r>
            <a:br>
              <a:rPr lang="en-US" sz="3600" dirty="0" smtClean="0">
                <a:solidFill>
                  <a:srgbClr val="7B9899"/>
                </a:solidFill>
              </a:rPr>
            </a:br>
            <a:r>
              <a:rPr lang="en-US" sz="3600" dirty="0" smtClean="0">
                <a:solidFill>
                  <a:srgbClr val="7B9899"/>
                </a:solidFill>
              </a:rPr>
              <a:t>Example – FAQs</a:t>
            </a:r>
            <a:endParaRPr lang="en-US" sz="3600" dirty="0">
              <a:solidFill>
                <a:srgbClr val="7B9899"/>
              </a:solidFill>
            </a:endParaRPr>
          </a:p>
        </p:txBody>
      </p:sp>
    </p:spTree>
  </p:cSld>
  <p:clrMapOvr>
    <a:masterClrMapping/>
  </p:clrMapOvr>
  <p:transition advTm="16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23607B-01E8-479E-B9D4-63A89E3F12D4}" type="datetime1">
              <a:rPr lang="en-US" smtClean="0"/>
              <a:pPr>
                <a:defRPr/>
              </a:pPr>
              <a:t>12/17/2012</a:t>
            </a:fld>
            <a:endParaRPr lang="en-US" dirty="0"/>
          </a:p>
        </p:txBody>
      </p:sp>
      <p:sp>
        <p:nvSpPr>
          <p:cNvPr id="5" name="Footer Placeholder 4"/>
          <p:cNvSpPr>
            <a:spLocks noGrp="1"/>
          </p:cNvSpPr>
          <p:nvPr>
            <p:ph type="ftr" sz="quarter" idx="11"/>
          </p:nvPr>
        </p:nvSpPr>
        <p:spPr/>
        <p:txBody>
          <a:bodyPr/>
          <a:lstStyle/>
          <a:p>
            <a:pPr>
              <a:defRPr/>
            </a:pPr>
            <a:r>
              <a:rPr lang="en-US" dirty="0" smtClean="0"/>
              <a:t>Reviewing and Researching Financial Policy</a:t>
            </a:r>
            <a:endParaRPr lang="en-US" dirty="0"/>
          </a:p>
        </p:txBody>
      </p:sp>
      <p:sp>
        <p:nvSpPr>
          <p:cNvPr id="6" name="Slide Number Placeholder 5"/>
          <p:cNvSpPr>
            <a:spLocks noGrp="1"/>
          </p:cNvSpPr>
          <p:nvPr>
            <p:ph type="sldNum" sz="quarter" idx="12"/>
          </p:nvPr>
        </p:nvSpPr>
        <p:spPr/>
        <p:txBody>
          <a:bodyPr/>
          <a:lstStyle/>
          <a:p>
            <a:pPr>
              <a:defRPr/>
            </a:pPr>
            <a:fld id="{DD35E32D-CF77-44E2-9DCF-D0498DCF85FE}" type="slidenum">
              <a:rPr lang="en-US" smtClean="0"/>
              <a:pPr>
                <a:defRPr/>
              </a:pPr>
              <a:t>21</a:t>
            </a:fld>
            <a:endParaRPr lang="en-US" dirty="0"/>
          </a:p>
        </p:txBody>
      </p:sp>
      <p:pic>
        <p:nvPicPr>
          <p:cNvPr id="12290" name="Picture 2"/>
          <p:cNvPicPr>
            <a:picLocks noGrp="1" noChangeAspect="1" noChangeArrowheads="1"/>
          </p:cNvPicPr>
          <p:nvPr>
            <p:ph idx="1"/>
          </p:nvPr>
        </p:nvPicPr>
        <p:blipFill>
          <a:blip r:embed="rId3" cstate="print"/>
          <a:srcRect/>
          <a:stretch>
            <a:fillRect/>
          </a:stretch>
        </p:blipFill>
        <p:spPr bwMode="auto">
          <a:xfrm>
            <a:off x="533400" y="1752600"/>
            <a:ext cx="8077200" cy="4944618"/>
          </a:xfrm>
          <a:prstGeom prst="rect">
            <a:avLst/>
          </a:prstGeom>
          <a:noFill/>
          <a:ln w="9525">
            <a:noFill/>
            <a:miter lim="800000"/>
            <a:headEnd/>
            <a:tailEnd/>
          </a:ln>
        </p:spPr>
      </p:pic>
      <p:sp>
        <p:nvSpPr>
          <p:cNvPr id="7" name="Title 1"/>
          <p:cNvSpPr>
            <a:spLocks noGrp="1"/>
          </p:cNvSpPr>
          <p:nvPr>
            <p:ph type="title"/>
          </p:nvPr>
        </p:nvSpPr>
        <p:spPr>
          <a:xfrm>
            <a:off x="152400" y="457200"/>
            <a:ext cx="6248400" cy="1295400"/>
          </a:xfrm>
        </p:spPr>
        <p:txBody>
          <a:bodyPr>
            <a:noAutofit/>
          </a:bodyPr>
          <a:lstStyle/>
          <a:p>
            <a:pPr marL="401638" indent="-401638"/>
            <a:r>
              <a:rPr lang="en-US" sz="3600" dirty="0" smtClean="0">
                <a:solidFill>
                  <a:srgbClr val="7B9899"/>
                </a:solidFill>
              </a:rPr>
              <a:t>OFP Policy Research </a:t>
            </a:r>
            <a:br>
              <a:rPr lang="en-US" sz="3600" dirty="0" smtClean="0">
                <a:solidFill>
                  <a:srgbClr val="7B9899"/>
                </a:solidFill>
              </a:rPr>
            </a:br>
            <a:r>
              <a:rPr lang="en-US" sz="3600" dirty="0" smtClean="0">
                <a:solidFill>
                  <a:srgbClr val="7B9899"/>
                </a:solidFill>
              </a:rPr>
              <a:t>Example – FAQs</a:t>
            </a:r>
            <a:endParaRPr lang="en-US" sz="3600" dirty="0">
              <a:solidFill>
                <a:srgbClr val="7B9899"/>
              </a:solidFill>
            </a:endParaRPr>
          </a:p>
        </p:txBody>
      </p:sp>
    </p:spTree>
  </p:cSld>
  <p:clrMapOvr>
    <a:masterClrMapping/>
  </p:clrMapOvr>
  <p:transition advTm="23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229600" cy="1066800"/>
          </a:xfrm>
        </p:spPr>
        <p:txBody>
          <a:bodyPr>
            <a:normAutofit/>
          </a:bodyPr>
          <a:lstStyle/>
          <a:p>
            <a:pPr eaLnBrk="1" hangingPunct="1">
              <a:defRPr/>
            </a:pPr>
            <a:r>
              <a:rPr lang="en-US" sz="3800" dirty="0" smtClean="0">
                <a:solidFill>
                  <a:srgbClr val="7B9899"/>
                </a:solidFill>
              </a:rPr>
              <a:t>VA Policy Research Web Sites</a:t>
            </a:r>
            <a:endParaRPr lang="en-US" sz="3800" dirty="0">
              <a:solidFill>
                <a:srgbClr val="7B9899"/>
              </a:solidFill>
            </a:endParaRPr>
          </a:p>
        </p:txBody>
      </p:sp>
      <p:sp>
        <p:nvSpPr>
          <p:cNvPr id="3" name="Content Placeholder 2"/>
          <p:cNvSpPr>
            <a:spLocks noGrp="1"/>
          </p:cNvSpPr>
          <p:nvPr>
            <p:ph idx="1"/>
          </p:nvPr>
        </p:nvSpPr>
        <p:spPr>
          <a:xfrm>
            <a:off x="152400" y="1676400"/>
            <a:ext cx="8686800" cy="5029200"/>
          </a:xfrm>
        </p:spPr>
        <p:txBody>
          <a:bodyPr anchor="ctr">
            <a:normAutofit fontScale="92500" lnSpcReduction="10000"/>
          </a:bodyPr>
          <a:lstStyle/>
          <a:p>
            <a:pPr marL="407988" lvl="1" indent="-246063">
              <a:spcAft>
                <a:spcPts val="300"/>
              </a:spcAft>
              <a:buClr>
                <a:schemeClr val="accent3"/>
              </a:buClr>
              <a:buFont typeface="Calibri" pitchFamily="34" charset="0"/>
              <a:buChar char="•"/>
            </a:pPr>
            <a:r>
              <a:rPr lang="en-US" dirty="0" smtClean="0">
                <a:solidFill>
                  <a:schemeClr val="tx1"/>
                </a:solidFill>
                <a:latin typeface="Trebuchet MS" pitchFamily="34" charset="0"/>
              </a:rPr>
              <a:t>VA </a:t>
            </a:r>
            <a:r>
              <a:rPr lang="en-US" dirty="0" smtClean="0">
                <a:solidFill>
                  <a:schemeClr val="tx1"/>
                </a:solidFill>
              </a:rPr>
              <a:t>OFP Website: </a:t>
            </a:r>
            <a:r>
              <a:rPr lang="en-US" dirty="0" smtClean="0">
                <a:solidFill>
                  <a:schemeClr val="tx1"/>
                </a:solidFill>
                <a:hlinkClick r:id="rId4"/>
              </a:rPr>
              <a:t>http://www.va.gov/finance/policy/index.asp</a:t>
            </a:r>
            <a:r>
              <a:rPr lang="en-US" dirty="0" smtClean="0">
                <a:solidFill>
                  <a:schemeClr val="tx1"/>
                </a:solidFill>
              </a:rPr>
              <a:t> and </a:t>
            </a:r>
            <a:r>
              <a:rPr lang="en-US" dirty="0" smtClean="0">
                <a:solidFill>
                  <a:schemeClr val="tx1"/>
                </a:solidFill>
                <a:hlinkClick r:id="rId5"/>
              </a:rPr>
              <a:t>http://vaww.va.gov/FINANCE/policy/index.asp</a:t>
            </a:r>
            <a:r>
              <a:rPr lang="en-US" dirty="0" smtClean="0">
                <a:solidFill>
                  <a:schemeClr val="tx1"/>
                </a:solidFill>
              </a:rPr>
              <a:t> (VA only)</a:t>
            </a:r>
          </a:p>
          <a:p>
            <a:pPr marL="407988" lvl="1" indent="-246063">
              <a:spcBef>
                <a:spcPts val="300"/>
              </a:spcBef>
              <a:spcAft>
                <a:spcPts val="300"/>
              </a:spcAft>
              <a:buClr>
                <a:schemeClr val="accent3"/>
              </a:buClr>
              <a:buFont typeface="Calibri" pitchFamily="34" charset="0"/>
              <a:buChar char="•"/>
            </a:pPr>
            <a:r>
              <a:rPr lang="en-US" dirty="0" smtClean="0">
                <a:solidFill>
                  <a:schemeClr val="tx1"/>
                </a:solidFill>
                <a:latin typeface="Trebuchet MS" pitchFamily="34" charset="0"/>
              </a:rPr>
              <a:t>VA OFP Publications: </a:t>
            </a:r>
            <a:r>
              <a:rPr lang="en-US" sz="2400" dirty="0" smtClean="0">
                <a:latin typeface="Trebuchet MS" pitchFamily="34" charset="0"/>
                <a:cs typeface="Arial" pitchFamily="34" charset="0"/>
                <a:hlinkClick r:id="rId6"/>
              </a:rPr>
              <a:t>http://www.va.gov/finance/policy/pubs/</a:t>
            </a:r>
            <a:r>
              <a:rPr lang="en-US" sz="2400" dirty="0" smtClean="0">
                <a:latin typeface="Trebuchet MS" pitchFamily="34" charset="0"/>
                <a:cs typeface="Arial" pitchFamily="34" charset="0"/>
              </a:rPr>
              <a:t> </a:t>
            </a:r>
          </a:p>
          <a:p>
            <a:pPr marL="407988" lvl="1" indent="-246063">
              <a:spcBef>
                <a:spcPts val="300"/>
              </a:spcBef>
              <a:spcAft>
                <a:spcPts val="300"/>
              </a:spcAft>
              <a:buClr>
                <a:schemeClr val="accent3"/>
              </a:buClr>
              <a:buFont typeface="Arial" pitchFamily="34" charset="0"/>
              <a:buChar char="•"/>
            </a:pPr>
            <a:r>
              <a:rPr lang="en-US" dirty="0" smtClean="0">
                <a:solidFill>
                  <a:schemeClr val="tx1"/>
                </a:solidFill>
                <a:latin typeface="Trebuchet MS" pitchFamily="34" charset="0"/>
              </a:rPr>
              <a:t>VA Publications:  </a:t>
            </a:r>
            <a:r>
              <a:rPr lang="en-US" dirty="0" smtClean="0">
                <a:solidFill>
                  <a:schemeClr val="tx1"/>
                </a:solidFill>
                <a:latin typeface="Trebuchet MS" pitchFamily="34" charset="0"/>
                <a:hlinkClick r:id="rId7"/>
              </a:rPr>
              <a:t>http://www.va.gov/vapubs/</a:t>
            </a:r>
            <a:r>
              <a:rPr lang="en-US" dirty="0" smtClean="0">
                <a:solidFill>
                  <a:schemeClr val="tx1"/>
                </a:solidFill>
                <a:latin typeface="Trebuchet MS" pitchFamily="34" charset="0"/>
              </a:rPr>
              <a:t> </a:t>
            </a:r>
          </a:p>
          <a:p>
            <a:pPr marL="407988" lvl="1" indent="-246063">
              <a:spcAft>
                <a:spcPts val="300"/>
              </a:spcAft>
              <a:buClr>
                <a:schemeClr val="accent3"/>
              </a:buClr>
              <a:buFont typeface="Arial" pitchFamily="34" charset="0"/>
              <a:buChar char="•"/>
            </a:pPr>
            <a:r>
              <a:rPr lang="en-US" dirty="0" smtClean="0">
                <a:solidFill>
                  <a:schemeClr val="tx1"/>
                </a:solidFill>
                <a:latin typeface="Trebuchet MS" pitchFamily="34" charset="0"/>
              </a:rPr>
              <a:t>VHA Policy Website: </a:t>
            </a:r>
            <a:r>
              <a:rPr lang="en-US" dirty="0" smtClean="0">
                <a:solidFill>
                  <a:schemeClr val="tx1"/>
                </a:solidFill>
                <a:hlinkClick r:id="rId8"/>
              </a:rPr>
              <a:t>http://www.va.gov/vhapublications/</a:t>
            </a:r>
            <a:r>
              <a:rPr lang="en-US" dirty="0" smtClean="0">
                <a:solidFill>
                  <a:schemeClr val="tx1"/>
                </a:solidFill>
              </a:rPr>
              <a:t> </a:t>
            </a:r>
            <a:endParaRPr lang="en-US" dirty="0" smtClean="0">
              <a:latin typeface="Trebuchet MS" pitchFamily="34" charset="0"/>
            </a:endParaRPr>
          </a:p>
          <a:p>
            <a:pPr marL="407988" lvl="1" indent="-246063">
              <a:buClr>
                <a:schemeClr val="accent3"/>
              </a:buClr>
              <a:buFont typeface="Arial" pitchFamily="34" charset="0"/>
              <a:buChar char="•"/>
              <a:defRPr/>
            </a:pPr>
            <a:r>
              <a:rPr lang="en-US" dirty="0" smtClean="0">
                <a:solidFill>
                  <a:schemeClr val="tx1"/>
                </a:solidFill>
                <a:latin typeface="Trebuchet MS" pitchFamily="34" charset="0"/>
              </a:rPr>
              <a:t>VBA:</a:t>
            </a:r>
            <a:r>
              <a:rPr lang="en-US" dirty="0" smtClean="0">
                <a:latin typeface="Trebuchet MS" pitchFamily="34" charset="0"/>
              </a:rPr>
              <a:t> </a:t>
            </a:r>
            <a:r>
              <a:rPr lang="en-US" dirty="0" smtClean="0">
                <a:hlinkClick r:id="rId9"/>
              </a:rPr>
              <a:t>http://www.benefits.va.gov/WARMS/Site_Map.asp</a:t>
            </a:r>
            <a:r>
              <a:rPr lang="en-US" dirty="0" smtClean="0"/>
              <a:t> </a:t>
            </a:r>
            <a:endParaRPr lang="en-US" sz="2200" dirty="0" smtClean="0">
              <a:latin typeface="Trebuchet MS" pitchFamily="34" charset="0"/>
            </a:endParaRPr>
          </a:p>
          <a:p>
            <a:pPr marL="407988" lvl="1" indent="-246063">
              <a:buClr>
                <a:schemeClr val="accent3"/>
              </a:buClr>
              <a:buFont typeface="Arial" pitchFamily="34" charset="0"/>
              <a:buChar char="•"/>
              <a:defRPr/>
            </a:pPr>
            <a:r>
              <a:rPr lang="en-US" dirty="0" smtClean="0">
                <a:solidFill>
                  <a:schemeClr val="tx1"/>
                </a:solidFill>
                <a:latin typeface="Trebuchet MS" pitchFamily="34" charset="0"/>
              </a:rPr>
              <a:t>VA General Counsel Publications:  (</a:t>
            </a:r>
            <a:r>
              <a:rPr lang="en-US" dirty="0" smtClean="0">
                <a:solidFill>
                  <a:schemeClr val="tx1"/>
                </a:solidFill>
              </a:rPr>
              <a:t>VA only)  </a:t>
            </a:r>
            <a:r>
              <a:rPr lang="en-US" dirty="0" smtClean="0">
                <a:solidFill>
                  <a:schemeClr val="tx1"/>
                </a:solidFill>
                <a:hlinkClick r:id="rId10"/>
              </a:rPr>
              <a:t>http://vaww.ogc.vaco.portal.va.gov/library/default.aspx</a:t>
            </a:r>
            <a:r>
              <a:rPr lang="en-US" dirty="0" smtClean="0">
                <a:solidFill>
                  <a:schemeClr val="tx1"/>
                </a:solidFill>
              </a:rPr>
              <a:t>. </a:t>
            </a:r>
            <a:endParaRPr lang="en-US" dirty="0" smtClean="0">
              <a:solidFill>
                <a:schemeClr val="tx1"/>
              </a:solidFill>
              <a:latin typeface="Trebuchet MS" pitchFamily="34" charset="0"/>
            </a:endParaRPr>
          </a:p>
          <a:p>
            <a:pPr marL="407988" lvl="1" indent="-246063" eaLnBrk="1" hangingPunct="1">
              <a:buClr>
                <a:schemeClr val="accent3"/>
              </a:buClr>
              <a:buFont typeface="Arial" pitchFamily="34" charset="0"/>
              <a:buChar char="•"/>
              <a:defRPr/>
            </a:pPr>
            <a:r>
              <a:rPr lang="en-US" dirty="0" smtClean="0">
                <a:solidFill>
                  <a:schemeClr val="tx1"/>
                </a:solidFill>
                <a:latin typeface="Trebuchet MS" pitchFamily="34" charset="0"/>
              </a:rPr>
              <a:t>VA OIG: </a:t>
            </a:r>
            <a:r>
              <a:rPr lang="en-US" dirty="0" smtClean="0">
                <a:latin typeface="Trebuchet MS" pitchFamily="34" charset="0"/>
              </a:rPr>
              <a:t> </a:t>
            </a:r>
            <a:r>
              <a:rPr lang="en-US" dirty="0" smtClean="0">
                <a:latin typeface="Trebuchet MS" pitchFamily="34" charset="0"/>
                <a:hlinkClick r:id="rId11"/>
              </a:rPr>
              <a:t>http://www.va.gov/oig/publications/</a:t>
            </a:r>
            <a:endParaRPr lang="en-US" dirty="0" smtClean="0">
              <a:latin typeface="Trebuchet MS" pitchFamily="34" charset="0"/>
            </a:endParaRPr>
          </a:p>
          <a:p>
            <a:pPr marL="407988" lvl="1" indent="-246063">
              <a:buClr>
                <a:schemeClr val="accent3"/>
              </a:buClr>
              <a:buFont typeface="Arial" pitchFamily="34" charset="0"/>
              <a:buChar char="•"/>
              <a:defRPr/>
            </a:pPr>
            <a:r>
              <a:rPr lang="en-US" dirty="0" smtClean="0">
                <a:solidFill>
                  <a:schemeClr val="tx1"/>
                </a:solidFill>
                <a:latin typeface="Trebuchet MS" pitchFamily="34" charset="0"/>
              </a:rPr>
              <a:t>HR Policy: </a:t>
            </a:r>
            <a:r>
              <a:rPr lang="en-US" dirty="0" smtClean="0">
                <a:hlinkClick r:id="rId12"/>
              </a:rPr>
              <a:t>http://vaww1.va.gov/ohrm/HRLibrary/Dir-Policy.htm</a:t>
            </a:r>
            <a:r>
              <a:rPr lang="en-US" dirty="0" smtClean="0"/>
              <a:t> </a:t>
            </a:r>
            <a:endParaRPr lang="en-US" dirty="0" smtClean="0">
              <a:latin typeface="Trebuchet MS" pitchFamily="34" charset="0"/>
            </a:endParaRPr>
          </a:p>
        </p:txBody>
      </p:sp>
      <p:sp>
        <p:nvSpPr>
          <p:cNvPr id="5" name="Date Placeholder 4"/>
          <p:cNvSpPr>
            <a:spLocks noGrp="1"/>
          </p:cNvSpPr>
          <p:nvPr>
            <p:ph type="dt" sz="half" idx="10"/>
          </p:nvPr>
        </p:nvSpPr>
        <p:spPr/>
        <p:txBody>
          <a:bodyPr/>
          <a:lstStyle/>
          <a:p>
            <a:pPr>
              <a:defRPr/>
            </a:pPr>
            <a:fld id="{6CA8CFC6-5BED-4FC5-BDB0-15DF516F63D7}" type="datetime1">
              <a:rPr lang="en-US" smtClean="0"/>
              <a:pPr>
                <a:defRPr/>
              </a:pPr>
              <a:t>12/17/2012</a:t>
            </a:fld>
            <a:endParaRPr lang="en-US" dirty="0"/>
          </a:p>
        </p:txBody>
      </p:sp>
      <p:sp>
        <p:nvSpPr>
          <p:cNvPr id="6" name="Footer Placeholder 5"/>
          <p:cNvSpPr>
            <a:spLocks noGrp="1"/>
          </p:cNvSpPr>
          <p:nvPr>
            <p:ph type="ftr" sz="quarter" idx="11"/>
          </p:nvPr>
        </p:nvSpPr>
        <p:spPr/>
        <p:txBody>
          <a:bodyPr/>
          <a:lstStyle/>
          <a:p>
            <a:pPr>
              <a:defRPr/>
            </a:pPr>
            <a:r>
              <a:rPr lang="en-US" dirty="0" smtClean="0"/>
              <a:t>Reviewing and Researching Financial Policy</a:t>
            </a:r>
            <a:endParaRPr lang="en-US" dirty="0"/>
          </a:p>
        </p:txBody>
      </p:sp>
      <p:sp>
        <p:nvSpPr>
          <p:cNvPr id="4" name="Slide Number Placeholder 3"/>
          <p:cNvSpPr>
            <a:spLocks noGrp="1"/>
          </p:cNvSpPr>
          <p:nvPr>
            <p:ph type="sldNum" sz="quarter" idx="12"/>
          </p:nvPr>
        </p:nvSpPr>
        <p:spPr/>
        <p:txBody>
          <a:bodyPr/>
          <a:lstStyle/>
          <a:p>
            <a:pPr>
              <a:defRPr/>
            </a:pPr>
            <a:fld id="{DD35E32D-CF77-44E2-9DCF-D0498DCF85FE}" type="slidenum">
              <a:rPr lang="en-US" smtClean="0"/>
              <a:pPr>
                <a:defRPr/>
              </a:pPr>
              <a:t>22</a:t>
            </a:fld>
            <a:endParaRPr lang="en-US" dirty="0"/>
          </a:p>
        </p:txBody>
      </p:sp>
    </p:spTree>
    <p:custDataLst>
      <p:tags r:id="rId1"/>
    </p:custDataLst>
  </p:cSld>
  <p:clrMapOvr>
    <a:masterClrMapping/>
  </p:clrMapOvr>
  <p:transition advTm="41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8229600" cy="1066800"/>
          </a:xfrm>
        </p:spPr>
        <p:txBody>
          <a:bodyPr>
            <a:normAutofit/>
          </a:bodyPr>
          <a:lstStyle/>
          <a:p>
            <a:r>
              <a:rPr lang="en-US" sz="3800" dirty="0" smtClean="0">
                <a:solidFill>
                  <a:srgbClr val="7B9899"/>
                </a:solidFill>
              </a:rPr>
              <a:t>Other Policy Research Web Sites</a:t>
            </a:r>
            <a:endParaRPr lang="en-US" sz="3800" dirty="0">
              <a:solidFill>
                <a:srgbClr val="7B9899"/>
              </a:solidFill>
            </a:endParaRPr>
          </a:p>
        </p:txBody>
      </p:sp>
      <p:sp>
        <p:nvSpPr>
          <p:cNvPr id="3" name="Content Placeholder 2"/>
          <p:cNvSpPr>
            <a:spLocks noGrp="1"/>
          </p:cNvSpPr>
          <p:nvPr>
            <p:ph idx="1"/>
          </p:nvPr>
        </p:nvSpPr>
        <p:spPr>
          <a:xfrm>
            <a:off x="301752" y="1527048"/>
            <a:ext cx="8503920" cy="5102352"/>
          </a:xfrm>
        </p:spPr>
        <p:txBody>
          <a:bodyPr anchor="ctr"/>
          <a:lstStyle/>
          <a:p>
            <a:pPr lvl="1" eaLnBrk="1" hangingPunct="1">
              <a:buClr>
                <a:schemeClr val="accent3"/>
              </a:buClr>
              <a:buFont typeface="Arial" pitchFamily="34" charset="0"/>
              <a:buChar char="•"/>
              <a:defRPr/>
            </a:pPr>
            <a:r>
              <a:rPr lang="en-US" sz="2400" dirty="0" smtClean="0">
                <a:solidFill>
                  <a:schemeClr val="tx1"/>
                </a:solidFill>
                <a:latin typeface="Trebuchet MS" pitchFamily="34" charset="0"/>
              </a:rPr>
              <a:t>Federal Accounting Standards Advisory Board (FASAB):  </a:t>
            </a:r>
          </a:p>
          <a:p>
            <a:pPr lvl="2" eaLnBrk="1" hangingPunct="1">
              <a:buClr>
                <a:schemeClr val="accent6"/>
              </a:buClr>
              <a:buSzPct val="100000"/>
              <a:buFont typeface="Trebuchet MS" pitchFamily="34" charset="0"/>
              <a:buChar char="▫"/>
              <a:defRPr/>
            </a:pPr>
            <a:r>
              <a:rPr lang="en-US" sz="2400" dirty="0" smtClean="0">
                <a:latin typeface="Trebuchet MS" pitchFamily="34" charset="0"/>
                <a:hlinkClick r:id="rId4"/>
              </a:rPr>
              <a:t>http://www.fasab.gov/</a:t>
            </a:r>
            <a:endParaRPr lang="en-US" sz="2400" dirty="0" smtClean="0">
              <a:latin typeface="Trebuchet MS" pitchFamily="34" charset="0"/>
            </a:endParaRPr>
          </a:p>
          <a:p>
            <a:pPr lvl="1" eaLnBrk="1" hangingPunct="1">
              <a:buClr>
                <a:schemeClr val="accent3"/>
              </a:buClr>
              <a:buFont typeface="Arial" pitchFamily="34" charset="0"/>
              <a:buChar char="•"/>
              <a:defRPr/>
            </a:pPr>
            <a:r>
              <a:rPr lang="en-US" sz="2400" dirty="0" smtClean="0">
                <a:solidFill>
                  <a:schemeClr val="tx1"/>
                </a:solidFill>
                <a:latin typeface="Trebuchet MS" pitchFamily="34" charset="0"/>
              </a:rPr>
              <a:t>Government Accountability Office (GAO) Principles of Federal Appropriations Law (Redbook): </a:t>
            </a:r>
          </a:p>
          <a:p>
            <a:pPr lvl="2" eaLnBrk="1" hangingPunct="1">
              <a:buClr>
                <a:schemeClr val="accent6"/>
              </a:buClr>
              <a:buFont typeface="Trebuchet MS" pitchFamily="34" charset="0"/>
              <a:buChar char="▫"/>
              <a:defRPr/>
            </a:pPr>
            <a:r>
              <a:rPr lang="en-US" sz="2400" dirty="0" smtClean="0">
                <a:latin typeface="Trebuchet MS" pitchFamily="34" charset="0"/>
                <a:hlinkClick r:id="rId5"/>
              </a:rPr>
              <a:t>http://www.gao.gov/legal/redbook.html</a:t>
            </a:r>
            <a:endParaRPr lang="en-US" sz="2400" dirty="0" smtClean="0">
              <a:latin typeface="Trebuchet MS" pitchFamily="34" charset="0"/>
            </a:endParaRPr>
          </a:p>
          <a:p>
            <a:pPr lvl="1" eaLnBrk="1" hangingPunct="1">
              <a:buClr>
                <a:schemeClr val="accent3"/>
              </a:buClr>
              <a:buFont typeface="Arial" pitchFamily="34" charset="0"/>
              <a:buChar char="•"/>
              <a:defRPr/>
            </a:pPr>
            <a:r>
              <a:rPr lang="en-US" sz="2400" dirty="0" smtClean="0">
                <a:solidFill>
                  <a:schemeClr val="tx1"/>
                </a:solidFill>
                <a:latin typeface="Trebuchet MS" pitchFamily="34" charset="0"/>
              </a:rPr>
              <a:t>GAO Legal Decisions, including Comptroller General Decisions: </a:t>
            </a:r>
          </a:p>
          <a:p>
            <a:pPr lvl="2" eaLnBrk="1" hangingPunct="1">
              <a:buClr>
                <a:schemeClr val="accent6"/>
              </a:buClr>
              <a:buFont typeface="Trebuchet MS" pitchFamily="34" charset="0"/>
              <a:buChar char="▫"/>
              <a:defRPr/>
            </a:pPr>
            <a:r>
              <a:rPr lang="en-US" sz="2400" dirty="0" smtClean="0">
                <a:latin typeface="Trebuchet MS" pitchFamily="34" charset="0"/>
                <a:hlinkClick r:id="rId6"/>
              </a:rPr>
              <a:t>http://www.gao.gov/legal/index.html</a:t>
            </a:r>
            <a:r>
              <a:rPr lang="en-US" sz="2400" dirty="0" smtClean="0">
                <a:latin typeface="Trebuchet MS" pitchFamily="34" charset="0"/>
              </a:rPr>
              <a:t>  </a:t>
            </a:r>
          </a:p>
          <a:p>
            <a:pPr lvl="1" eaLnBrk="1" hangingPunct="1">
              <a:buClr>
                <a:schemeClr val="accent3"/>
              </a:buClr>
              <a:buFont typeface="Arial" pitchFamily="34" charset="0"/>
              <a:buChar char="•"/>
              <a:defRPr/>
            </a:pPr>
            <a:r>
              <a:rPr lang="en-US" sz="2400" dirty="0" smtClean="0">
                <a:solidFill>
                  <a:schemeClr val="tx1"/>
                </a:solidFill>
                <a:latin typeface="Trebuchet MS" pitchFamily="34" charset="0"/>
              </a:rPr>
              <a:t>Government Printing Office Official Government Publications, e.g., Public Laws, U.S.C., C.F.R.:  </a:t>
            </a:r>
          </a:p>
          <a:p>
            <a:pPr lvl="2" eaLnBrk="1" hangingPunct="1">
              <a:buClr>
                <a:schemeClr val="accent6"/>
              </a:buClr>
              <a:buFont typeface="Trebuchet MS" pitchFamily="34" charset="0"/>
              <a:buChar char="▫"/>
              <a:defRPr/>
            </a:pPr>
            <a:r>
              <a:rPr lang="en-US" sz="2400" dirty="0" smtClean="0">
                <a:latin typeface="Trebuchet MS" pitchFamily="34" charset="0"/>
                <a:hlinkClick r:id="rId7"/>
              </a:rPr>
              <a:t>http://www.gpo.gov/fdsys/search/home.action</a:t>
            </a:r>
            <a:endParaRPr lang="en-US" dirty="0">
              <a:latin typeface="Trebuchet MS" pitchFamily="34" charset="0"/>
            </a:endParaRPr>
          </a:p>
        </p:txBody>
      </p:sp>
      <p:sp>
        <p:nvSpPr>
          <p:cNvPr id="5" name="Date Placeholder 4"/>
          <p:cNvSpPr>
            <a:spLocks noGrp="1"/>
          </p:cNvSpPr>
          <p:nvPr>
            <p:ph type="dt" sz="half" idx="10"/>
          </p:nvPr>
        </p:nvSpPr>
        <p:spPr/>
        <p:txBody>
          <a:bodyPr/>
          <a:lstStyle/>
          <a:p>
            <a:pPr>
              <a:defRPr/>
            </a:pPr>
            <a:fld id="{83545225-FDF5-472D-8A79-B6473FCA7FB9}" type="datetime1">
              <a:rPr lang="en-US" smtClean="0"/>
              <a:pPr>
                <a:defRPr/>
              </a:pPr>
              <a:t>12/17/2012</a:t>
            </a:fld>
            <a:endParaRPr lang="en-US" dirty="0"/>
          </a:p>
        </p:txBody>
      </p:sp>
      <p:sp>
        <p:nvSpPr>
          <p:cNvPr id="6" name="Footer Placeholder 5"/>
          <p:cNvSpPr>
            <a:spLocks noGrp="1"/>
          </p:cNvSpPr>
          <p:nvPr>
            <p:ph type="ftr" sz="quarter" idx="11"/>
          </p:nvPr>
        </p:nvSpPr>
        <p:spPr/>
        <p:txBody>
          <a:bodyPr/>
          <a:lstStyle/>
          <a:p>
            <a:pPr>
              <a:defRPr/>
            </a:pPr>
            <a:r>
              <a:rPr lang="en-US" dirty="0" smtClean="0"/>
              <a:t>Reviewing and Researching Financial Policy</a:t>
            </a:r>
            <a:endParaRPr lang="en-US" dirty="0"/>
          </a:p>
        </p:txBody>
      </p:sp>
      <p:sp>
        <p:nvSpPr>
          <p:cNvPr id="4" name="Slide Number Placeholder 3"/>
          <p:cNvSpPr>
            <a:spLocks noGrp="1"/>
          </p:cNvSpPr>
          <p:nvPr>
            <p:ph type="sldNum" sz="quarter" idx="12"/>
          </p:nvPr>
        </p:nvSpPr>
        <p:spPr/>
        <p:txBody>
          <a:bodyPr/>
          <a:lstStyle/>
          <a:p>
            <a:pPr>
              <a:defRPr/>
            </a:pPr>
            <a:fld id="{DD35E32D-CF77-44E2-9DCF-D0498DCF85FE}" type="slidenum">
              <a:rPr lang="en-US" smtClean="0"/>
              <a:pPr>
                <a:defRPr/>
              </a:pPr>
              <a:t>23</a:t>
            </a:fld>
            <a:endParaRPr lang="en-US" dirty="0"/>
          </a:p>
        </p:txBody>
      </p:sp>
    </p:spTree>
    <p:custDataLst>
      <p:tags r:id="rId1"/>
    </p:custDataLst>
  </p:cSld>
  <p:clrMapOvr>
    <a:masterClrMapping/>
  </p:clrMapOvr>
  <p:transition advTm="131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 y="609600"/>
            <a:ext cx="8229600" cy="1066800"/>
          </a:xfrm>
        </p:spPr>
        <p:txBody>
          <a:bodyPr lIns="92075" tIns="46038" rIns="92075" bIns="46038" anchor="ctr">
            <a:normAutofit/>
          </a:bodyPr>
          <a:lstStyle/>
          <a:p>
            <a:pPr eaLnBrk="1" fontAlgn="auto" hangingPunct="1">
              <a:spcAft>
                <a:spcPts val="0"/>
              </a:spcAft>
              <a:defRPr/>
            </a:pPr>
            <a:r>
              <a:rPr lang="en-US" sz="3800" dirty="0" smtClean="0">
                <a:solidFill>
                  <a:srgbClr val="7B9899"/>
                </a:solidFill>
              </a:rPr>
              <a:t>Submission of Policy Questions</a:t>
            </a:r>
          </a:p>
        </p:txBody>
      </p:sp>
      <p:sp>
        <p:nvSpPr>
          <p:cNvPr id="24579" name="Rectangle 3"/>
          <p:cNvSpPr>
            <a:spLocks noGrp="1" noChangeArrowheads="1"/>
          </p:cNvSpPr>
          <p:nvPr>
            <p:ph idx="1"/>
          </p:nvPr>
        </p:nvSpPr>
        <p:spPr>
          <a:xfrm>
            <a:off x="228600" y="1676400"/>
            <a:ext cx="8610600" cy="4949825"/>
          </a:xfrm>
        </p:spPr>
        <p:txBody>
          <a:bodyPr lIns="182562" tIns="46038" rIns="182562" bIns="46038" anchor="ctr">
            <a:normAutofit fontScale="92500"/>
          </a:bodyPr>
          <a:lstStyle/>
          <a:p>
            <a:pPr eaLnBrk="1" hangingPunct="1">
              <a:buFont typeface="Arial" pitchFamily="34" charset="0"/>
              <a:buChar char="•"/>
              <a:defRPr/>
            </a:pPr>
            <a:r>
              <a:rPr lang="en-US" dirty="0" smtClean="0">
                <a:latin typeface="Trebuchet MS" pitchFamily="34" charset="0"/>
              </a:rPr>
              <a:t>Determine the subject of the inquiry.</a:t>
            </a:r>
          </a:p>
          <a:p>
            <a:pPr lvl="1" eaLnBrk="1" hangingPunct="1">
              <a:buClr>
                <a:schemeClr val="accent6"/>
              </a:buClr>
              <a:buFont typeface="Trebuchet MS" pitchFamily="34" charset="0"/>
              <a:buChar char="▫"/>
              <a:defRPr/>
            </a:pPr>
            <a:r>
              <a:rPr lang="en-US" sz="2600" dirty="0" smtClean="0">
                <a:solidFill>
                  <a:srgbClr val="7B9899"/>
                </a:solidFill>
                <a:latin typeface="Trebuchet MS" pitchFamily="34" charset="0"/>
              </a:rPr>
              <a:t>Financial/Accounting Policy</a:t>
            </a:r>
          </a:p>
          <a:p>
            <a:pPr lvl="1" eaLnBrk="1" hangingPunct="1">
              <a:buClr>
                <a:schemeClr val="accent6"/>
              </a:buClr>
              <a:buFont typeface="Trebuchet MS" pitchFamily="34" charset="0"/>
              <a:buChar char="▫"/>
              <a:defRPr/>
            </a:pPr>
            <a:r>
              <a:rPr lang="en-US" sz="2600" dirty="0" smtClean="0">
                <a:solidFill>
                  <a:srgbClr val="7B9899"/>
                </a:solidFill>
                <a:latin typeface="Trebuchet MS" pitchFamily="34" charset="0"/>
              </a:rPr>
              <a:t>Technical Procedures, e.g., FMS, IFCAP, CAATS, FAP</a:t>
            </a:r>
          </a:p>
          <a:p>
            <a:pPr lvl="1" eaLnBrk="1" hangingPunct="1">
              <a:buClr>
                <a:schemeClr val="accent6"/>
              </a:buClr>
              <a:buFont typeface="Trebuchet MS" pitchFamily="34" charset="0"/>
              <a:buChar char="▫"/>
              <a:defRPr/>
            </a:pPr>
            <a:r>
              <a:rPr lang="en-US" sz="2600" dirty="0" smtClean="0">
                <a:solidFill>
                  <a:srgbClr val="7B9899"/>
                </a:solidFill>
                <a:latin typeface="Trebuchet MS" pitchFamily="34" charset="0"/>
              </a:rPr>
              <a:t>Other Office Policy, e.g., Procurement, Acquisitions, Construction</a:t>
            </a:r>
          </a:p>
          <a:p>
            <a:pPr eaLnBrk="1" hangingPunct="1">
              <a:buFont typeface="Arial" pitchFamily="34" charset="0"/>
              <a:buChar char="•"/>
              <a:defRPr/>
            </a:pPr>
            <a:r>
              <a:rPr lang="en-US" dirty="0" smtClean="0">
                <a:latin typeface="Trebuchet MS" pitchFamily="34" charset="0"/>
              </a:rPr>
              <a:t>Formulate the specific question with appropriate details and extenuating circumstances, and research or findings.  Try to be specific, but concise.</a:t>
            </a:r>
          </a:p>
          <a:p>
            <a:pPr eaLnBrk="1" hangingPunct="1">
              <a:buFont typeface="Arial" pitchFamily="34" charset="0"/>
              <a:buChar char="•"/>
              <a:defRPr/>
            </a:pPr>
            <a:r>
              <a:rPr lang="en-US" dirty="0" smtClean="0">
                <a:latin typeface="Trebuchet MS" pitchFamily="34" charset="0"/>
              </a:rPr>
              <a:t>Initially contact administration, regional, and/or local offices for assistance. Contact administration, regional, and/or facility technical and subject matter experts for particular procedure.</a:t>
            </a:r>
          </a:p>
        </p:txBody>
      </p:sp>
      <p:sp>
        <p:nvSpPr>
          <p:cNvPr id="5" name="Date Placeholder 4"/>
          <p:cNvSpPr>
            <a:spLocks noGrp="1"/>
          </p:cNvSpPr>
          <p:nvPr>
            <p:ph type="dt" sz="half" idx="10"/>
          </p:nvPr>
        </p:nvSpPr>
        <p:spPr/>
        <p:txBody>
          <a:bodyPr/>
          <a:lstStyle/>
          <a:p>
            <a:pPr>
              <a:defRPr/>
            </a:pPr>
            <a:fld id="{4DB8EE03-983B-45AE-8AC2-8A68BF84B216}" type="datetime1">
              <a:rPr lang="en-US" smtClean="0"/>
              <a:pPr>
                <a:defRPr/>
              </a:pPr>
              <a:t>12/17/2012</a:t>
            </a:fld>
            <a:endParaRPr lang="en-US" dirty="0"/>
          </a:p>
        </p:txBody>
      </p:sp>
      <p:sp>
        <p:nvSpPr>
          <p:cNvPr id="6" name="Footer Placeholder 5"/>
          <p:cNvSpPr>
            <a:spLocks noGrp="1"/>
          </p:cNvSpPr>
          <p:nvPr>
            <p:ph type="ftr" sz="quarter" idx="11"/>
          </p:nvPr>
        </p:nvSpPr>
        <p:spPr/>
        <p:txBody>
          <a:bodyPr/>
          <a:lstStyle/>
          <a:p>
            <a:pPr>
              <a:defRPr/>
            </a:pPr>
            <a:r>
              <a:rPr lang="en-US" dirty="0" smtClean="0"/>
              <a:t>Reviewing and Researching Financial Policy</a:t>
            </a:r>
            <a:endParaRPr lang="en-US" dirty="0"/>
          </a:p>
        </p:txBody>
      </p:sp>
      <p:sp>
        <p:nvSpPr>
          <p:cNvPr id="4" name="Slide Number Placeholder 3"/>
          <p:cNvSpPr>
            <a:spLocks noGrp="1"/>
          </p:cNvSpPr>
          <p:nvPr>
            <p:ph type="sldNum" sz="quarter" idx="12"/>
          </p:nvPr>
        </p:nvSpPr>
        <p:spPr/>
        <p:txBody>
          <a:bodyPr/>
          <a:lstStyle/>
          <a:p>
            <a:pPr>
              <a:defRPr/>
            </a:pPr>
            <a:fld id="{DD35E32D-CF77-44E2-9DCF-D0498DCF85FE}" type="slidenum">
              <a:rPr lang="en-US" smtClean="0"/>
              <a:pPr>
                <a:defRPr/>
              </a:pPr>
              <a:t>24</a:t>
            </a:fld>
            <a:endParaRPr lang="en-US" dirty="0"/>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 y="609600"/>
            <a:ext cx="8229600" cy="1371600"/>
          </a:xfrm>
        </p:spPr>
        <p:txBody>
          <a:bodyPr lIns="92075" tIns="46038" rIns="92075" bIns="46038" anchor="ctr">
            <a:noAutofit/>
          </a:bodyPr>
          <a:lstStyle/>
          <a:p>
            <a:pPr marL="457200" indent="-457200" eaLnBrk="1" fontAlgn="auto" hangingPunct="1">
              <a:spcAft>
                <a:spcPts val="0"/>
              </a:spcAft>
              <a:defRPr/>
            </a:pPr>
            <a:r>
              <a:rPr lang="en-US" sz="3600" dirty="0" smtClean="0">
                <a:solidFill>
                  <a:srgbClr val="7B9899"/>
                </a:solidFill>
              </a:rPr>
              <a:t>VA Administration and Other Staff </a:t>
            </a:r>
            <a:br>
              <a:rPr lang="en-US" sz="3600" dirty="0" smtClean="0">
                <a:solidFill>
                  <a:srgbClr val="7B9899"/>
                </a:solidFill>
              </a:rPr>
            </a:br>
            <a:r>
              <a:rPr lang="en-US" sz="3600" dirty="0" smtClean="0">
                <a:solidFill>
                  <a:srgbClr val="7B9899"/>
                </a:solidFill>
              </a:rPr>
              <a:t>Office Contacts</a:t>
            </a:r>
          </a:p>
        </p:txBody>
      </p:sp>
      <p:sp>
        <p:nvSpPr>
          <p:cNvPr id="23555" name="Rectangle 3"/>
          <p:cNvSpPr>
            <a:spLocks noGrp="1" noChangeArrowheads="1"/>
          </p:cNvSpPr>
          <p:nvPr>
            <p:ph idx="1"/>
          </p:nvPr>
        </p:nvSpPr>
        <p:spPr>
          <a:xfrm>
            <a:off x="304800" y="2057400"/>
            <a:ext cx="8504238" cy="4498974"/>
          </a:xfrm>
        </p:spPr>
        <p:txBody>
          <a:bodyPr lIns="182562" tIns="46038" rIns="182562" bIns="46038" anchor="ctr">
            <a:normAutofit/>
          </a:bodyPr>
          <a:lstStyle/>
          <a:p>
            <a:pPr marL="273050" lvl="1">
              <a:spcBef>
                <a:spcPts val="300"/>
              </a:spcBef>
              <a:spcAft>
                <a:spcPts val="300"/>
              </a:spcAft>
              <a:buClr>
                <a:schemeClr val="accent3"/>
              </a:buClr>
              <a:buSzPct val="85000"/>
              <a:buFont typeface="Arial" pitchFamily="34" charset="0"/>
              <a:buChar char="•"/>
            </a:pPr>
            <a:r>
              <a:rPr lang="en-US" sz="2800" dirty="0" smtClean="0">
                <a:solidFill>
                  <a:schemeClr val="tx1"/>
                </a:solidFill>
                <a:latin typeface="Trebuchet MS" pitchFamily="34" charset="0"/>
              </a:rPr>
              <a:t>OFP Outlook contact:  </a:t>
            </a:r>
            <a:r>
              <a:rPr lang="en-US" sz="2800" dirty="0" smtClean="0">
                <a:solidFill>
                  <a:schemeClr val="tx1">
                    <a:lumMod val="65000"/>
                    <a:lumOff val="35000"/>
                  </a:schemeClr>
                </a:solidFill>
                <a:latin typeface="Trebuchet MS" pitchFamily="34" charset="0"/>
              </a:rPr>
              <a:t>OFP Accounting Policy</a:t>
            </a:r>
          </a:p>
          <a:p>
            <a:pPr>
              <a:lnSpc>
                <a:spcPct val="100000"/>
              </a:lnSpc>
              <a:spcBef>
                <a:spcPts val="300"/>
              </a:spcBef>
              <a:spcAft>
                <a:spcPts val="300"/>
              </a:spcAft>
            </a:pPr>
            <a:r>
              <a:rPr lang="en-US" dirty="0" smtClean="0">
                <a:solidFill>
                  <a:schemeClr val="tx1"/>
                </a:solidFill>
                <a:latin typeface="Trebuchet MS" pitchFamily="34" charset="0"/>
              </a:rPr>
              <a:t>VHA Outlook contact</a:t>
            </a:r>
            <a:r>
              <a:rPr lang="en-US" dirty="0" smtClean="0">
                <a:latin typeface="Trebuchet MS" pitchFamily="34" charset="0"/>
              </a:rPr>
              <a:t>:  </a:t>
            </a:r>
            <a:r>
              <a:rPr lang="en-US" dirty="0" smtClean="0">
                <a:solidFill>
                  <a:schemeClr val="tx1">
                    <a:lumMod val="65000"/>
                    <a:lumOff val="35000"/>
                  </a:schemeClr>
                </a:solidFill>
                <a:latin typeface="Trebuchet MS" pitchFamily="34" charset="0"/>
              </a:rPr>
              <a:t>VHA Accounting Policy (103A)</a:t>
            </a:r>
          </a:p>
          <a:p>
            <a:pPr marL="273050" lvl="1">
              <a:spcBef>
                <a:spcPts val="300"/>
              </a:spcBef>
              <a:spcAft>
                <a:spcPts val="300"/>
              </a:spcAft>
              <a:buClr>
                <a:schemeClr val="accent3"/>
              </a:buClr>
              <a:buSzPct val="85000"/>
              <a:buFont typeface="Arial" pitchFamily="34" charset="0"/>
              <a:buChar char="•"/>
            </a:pPr>
            <a:r>
              <a:rPr lang="en-US" sz="2800" dirty="0" smtClean="0">
                <a:solidFill>
                  <a:schemeClr val="tx1"/>
                </a:solidFill>
                <a:latin typeface="Trebuchet MS" pitchFamily="34" charset="0"/>
              </a:rPr>
              <a:t>VBA Outlook contact:  </a:t>
            </a:r>
            <a:r>
              <a:rPr lang="en-US" sz="2800" dirty="0" smtClean="0">
                <a:solidFill>
                  <a:schemeClr val="tx1">
                    <a:lumMod val="65000"/>
                    <a:lumOff val="35000"/>
                  </a:schemeClr>
                </a:solidFill>
                <a:latin typeface="Trebuchet MS" pitchFamily="34" charset="0"/>
              </a:rPr>
              <a:t>VAVBAWAS/CO/FINREP</a:t>
            </a:r>
          </a:p>
          <a:p>
            <a:pPr marL="273050" lvl="1">
              <a:spcBef>
                <a:spcPts val="300"/>
              </a:spcBef>
              <a:spcAft>
                <a:spcPts val="300"/>
              </a:spcAft>
              <a:buClr>
                <a:schemeClr val="accent3"/>
              </a:buClr>
              <a:buSzPct val="85000"/>
              <a:buFont typeface="Arial" pitchFamily="34" charset="0"/>
              <a:buChar char="•"/>
            </a:pPr>
            <a:r>
              <a:rPr lang="en-US" sz="2800" dirty="0" smtClean="0">
                <a:solidFill>
                  <a:schemeClr val="tx1"/>
                </a:solidFill>
                <a:latin typeface="Trebuchet MS" pitchFamily="34" charset="0"/>
              </a:rPr>
              <a:t>NCA Finance Service:  </a:t>
            </a:r>
            <a:r>
              <a:rPr lang="en-US" sz="2800" dirty="0" smtClean="0">
                <a:solidFill>
                  <a:schemeClr val="tx1">
                    <a:lumMod val="65000"/>
                    <a:lumOff val="35000"/>
                  </a:schemeClr>
                </a:solidFill>
                <a:latin typeface="Trebuchet MS" pitchFamily="34" charset="0"/>
              </a:rPr>
              <a:t>Ph# 540-658-7280  (Finance Group)</a:t>
            </a:r>
          </a:p>
          <a:p>
            <a:pPr marL="273050" lvl="1">
              <a:spcAft>
                <a:spcPts val="300"/>
              </a:spcAft>
              <a:buClr>
                <a:schemeClr val="accent3"/>
              </a:buClr>
              <a:buSzPct val="85000"/>
              <a:buFont typeface="Arial" pitchFamily="34" charset="0"/>
              <a:buChar char="•"/>
            </a:pPr>
            <a:r>
              <a:rPr lang="en-US" sz="2800" dirty="0" smtClean="0">
                <a:solidFill>
                  <a:schemeClr val="tx1"/>
                </a:solidFill>
              </a:rPr>
              <a:t>Other Contacts:  </a:t>
            </a:r>
            <a:r>
              <a:rPr lang="en-US" sz="2800" dirty="0" smtClean="0">
                <a:solidFill>
                  <a:schemeClr val="tx1">
                    <a:lumMod val="65000"/>
                    <a:lumOff val="35000"/>
                  </a:schemeClr>
                </a:solidFill>
              </a:rPr>
              <a:t>http://www.va.gov/finance/policy/contacts.asp</a:t>
            </a:r>
            <a:endParaRPr lang="en-US" sz="2800" dirty="0" smtClean="0">
              <a:solidFill>
                <a:schemeClr val="tx1">
                  <a:lumMod val="65000"/>
                  <a:lumOff val="35000"/>
                </a:schemeClr>
              </a:solidFill>
              <a:latin typeface="Trebuchet MS" pitchFamily="34" charset="0"/>
            </a:endParaRPr>
          </a:p>
        </p:txBody>
      </p:sp>
      <p:sp>
        <p:nvSpPr>
          <p:cNvPr id="5" name="Date Placeholder 4"/>
          <p:cNvSpPr>
            <a:spLocks noGrp="1"/>
          </p:cNvSpPr>
          <p:nvPr>
            <p:ph type="dt" sz="half" idx="10"/>
          </p:nvPr>
        </p:nvSpPr>
        <p:spPr/>
        <p:txBody>
          <a:bodyPr/>
          <a:lstStyle/>
          <a:p>
            <a:pPr>
              <a:defRPr/>
            </a:pPr>
            <a:fld id="{0C2F2038-F0F9-437A-9231-58C4C46FEEBF}" type="datetime1">
              <a:rPr lang="en-US" smtClean="0"/>
              <a:pPr>
                <a:defRPr/>
              </a:pPr>
              <a:t>12/17/2012</a:t>
            </a:fld>
            <a:endParaRPr lang="en-US" dirty="0"/>
          </a:p>
        </p:txBody>
      </p:sp>
      <p:sp>
        <p:nvSpPr>
          <p:cNvPr id="6" name="Footer Placeholder 5"/>
          <p:cNvSpPr>
            <a:spLocks noGrp="1"/>
          </p:cNvSpPr>
          <p:nvPr>
            <p:ph type="ftr" sz="quarter" idx="11"/>
          </p:nvPr>
        </p:nvSpPr>
        <p:spPr/>
        <p:txBody>
          <a:bodyPr/>
          <a:lstStyle/>
          <a:p>
            <a:pPr>
              <a:defRPr/>
            </a:pPr>
            <a:r>
              <a:rPr lang="en-US" dirty="0" smtClean="0"/>
              <a:t>Reviewing and Researching Financial Policy</a:t>
            </a:r>
            <a:endParaRPr lang="en-US" dirty="0"/>
          </a:p>
        </p:txBody>
      </p:sp>
      <p:sp>
        <p:nvSpPr>
          <p:cNvPr id="4" name="Slide Number Placeholder 3"/>
          <p:cNvSpPr>
            <a:spLocks noGrp="1"/>
          </p:cNvSpPr>
          <p:nvPr>
            <p:ph type="sldNum" sz="quarter" idx="12"/>
          </p:nvPr>
        </p:nvSpPr>
        <p:spPr/>
        <p:txBody>
          <a:bodyPr/>
          <a:lstStyle/>
          <a:p>
            <a:pPr>
              <a:defRPr/>
            </a:pPr>
            <a:fld id="{DD35E32D-CF77-44E2-9DCF-D0498DCF85FE}" type="slidenum">
              <a:rPr lang="en-US" smtClean="0"/>
              <a:pPr>
                <a:defRPr/>
              </a:pPr>
              <a:t>25</a:t>
            </a:fld>
            <a:endParaRPr lang="en-US" dirty="0"/>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8600" y="609600"/>
            <a:ext cx="8229600" cy="1066800"/>
          </a:xfrm>
          <a:noFill/>
        </p:spPr>
        <p:txBody>
          <a:bodyPr lIns="92075" tIns="46038" rIns="92075" bIns="46038" anchor="ctr"/>
          <a:lstStyle/>
          <a:p>
            <a:pPr eaLnBrk="1" hangingPunct="1"/>
            <a:r>
              <a:rPr lang="en-US" dirty="0" smtClean="0">
                <a:solidFill>
                  <a:srgbClr val="7B9899"/>
                </a:solidFill>
              </a:rPr>
              <a:t>Summary</a:t>
            </a:r>
          </a:p>
        </p:txBody>
      </p:sp>
      <p:sp>
        <p:nvSpPr>
          <p:cNvPr id="28675" name="Rectangle 3"/>
          <p:cNvSpPr>
            <a:spLocks noGrp="1" noChangeArrowheads="1"/>
          </p:cNvSpPr>
          <p:nvPr>
            <p:ph idx="1"/>
          </p:nvPr>
        </p:nvSpPr>
        <p:spPr>
          <a:xfrm>
            <a:off x="381000" y="1447800"/>
            <a:ext cx="8534400" cy="5126736"/>
          </a:xfrm>
        </p:spPr>
        <p:txBody>
          <a:bodyPr lIns="182562" tIns="46038" rIns="182562" bIns="46038" anchor="ctr">
            <a:normAutofit/>
          </a:bodyPr>
          <a:lstStyle/>
          <a:p>
            <a:pPr eaLnBrk="1" hangingPunct="1"/>
            <a:r>
              <a:rPr lang="en-US" dirty="0" smtClean="0">
                <a:latin typeface="Trebuchet MS" pitchFamily="34" charset="0"/>
              </a:rPr>
              <a:t>In summary, we’ve discussed the following:</a:t>
            </a:r>
          </a:p>
          <a:p>
            <a:pPr lvl="1" eaLnBrk="1" hangingPunct="1"/>
            <a:r>
              <a:rPr lang="en-US" sz="2500" dirty="0" smtClean="0">
                <a:latin typeface="Trebuchet MS" pitchFamily="34" charset="0"/>
              </a:rPr>
              <a:t>Site search options and considerations</a:t>
            </a:r>
          </a:p>
          <a:p>
            <a:pPr lvl="1" eaLnBrk="1" hangingPunct="1"/>
            <a:r>
              <a:rPr lang="en-US" sz="2500" dirty="0" smtClean="0"/>
              <a:t>Additional </a:t>
            </a:r>
            <a:r>
              <a:rPr lang="en-US" sz="2500" dirty="0" smtClean="0">
                <a:latin typeface="Trebuchet MS" pitchFamily="34" charset="0"/>
              </a:rPr>
              <a:t>common search webs sites</a:t>
            </a:r>
          </a:p>
          <a:p>
            <a:pPr lvl="1" eaLnBrk="1" hangingPunct="1"/>
            <a:endParaRPr lang="en-US" sz="2500" dirty="0" smtClean="0"/>
          </a:p>
          <a:p>
            <a:r>
              <a:rPr lang="en-US" sz="2700" dirty="0" smtClean="0"/>
              <a:t>For additional information available on the OFP web site, refer to the internet web site, </a:t>
            </a:r>
            <a:r>
              <a:rPr lang="en-US" sz="2700" dirty="0" smtClean="0">
                <a:hlinkClick r:id="rId4"/>
              </a:rPr>
              <a:t>http://www.va.gov/finance/policy/index.asp</a:t>
            </a:r>
            <a:r>
              <a:rPr lang="en-US" sz="2700" dirty="0" smtClean="0"/>
              <a:t>, or the VA intranet web site (VA only), </a:t>
            </a:r>
            <a:r>
              <a:rPr lang="en-US" sz="2700" dirty="0" smtClean="0">
                <a:hlinkClick r:id="rId5"/>
              </a:rPr>
              <a:t>http://vaww.va.gov/finance/policy/</a:t>
            </a:r>
            <a:r>
              <a:rPr lang="en-US" sz="2700" dirty="0" smtClean="0"/>
              <a:t>. </a:t>
            </a:r>
          </a:p>
        </p:txBody>
      </p:sp>
      <p:sp>
        <p:nvSpPr>
          <p:cNvPr id="5" name="Date Placeholder 4"/>
          <p:cNvSpPr>
            <a:spLocks noGrp="1"/>
          </p:cNvSpPr>
          <p:nvPr>
            <p:ph type="dt" sz="half" idx="10"/>
          </p:nvPr>
        </p:nvSpPr>
        <p:spPr/>
        <p:txBody>
          <a:bodyPr/>
          <a:lstStyle/>
          <a:p>
            <a:pPr>
              <a:defRPr/>
            </a:pPr>
            <a:fld id="{E6B7EC26-44A4-4DB7-A3FB-993EAC89700E}" type="datetime1">
              <a:rPr lang="en-US" smtClean="0"/>
              <a:pPr>
                <a:defRPr/>
              </a:pPr>
              <a:t>12/17/2012</a:t>
            </a:fld>
            <a:endParaRPr lang="en-US" dirty="0"/>
          </a:p>
        </p:txBody>
      </p:sp>
      <p:sp>
        <p:nvSpPr>
          <p:cNvPr id="6" name="Footer Placeholder 5"/>
          <p:cNvSpPr>
            <a:spLocks noGrp="1"/>
          </p:cNvSpPr>
          <p:nvPr>
            <p:ph type="ftr" sz="quarter" idx="11"/>
          </p:nvPr>
        </p:nvSpPr>
        <p:spPr/>
        <p:txBody>
          <a:bodyPr/>
          <a:lstStyle/>
          <a:p>
            <a:pPr>
              <a:defRPr/>
            </a:pPr>
            <a:r>
              <a:rPr lang="en-US" dirty="0" smtClean="0"/>
              <a:t>Reviewing and Researching Financial Policy</a:t>
            </a:r>
            <a:endParaRPr lang="en-US" dirty="0"/>
          </a:p>
        </p:txBody>
      </p:sp>
      <p:sp>
        <p:nvSpPr>
          <p:cNvPr id="4" name="Slide Number Placeholder 3"/>
          <p:cNvSpPr>
            <a:spLocks noGrp="1"/>
          </p:cNvSpPr>
          <p:nvPr>
            <p:ph type="sldNum" sz="quarter" idx="12"/>
          </p:nvPr>
        </p:nvSpPr>
        <p:spPr/>
        <p:txBody>
          <a:bodyPr/>
          <a:lstStyle/>
          <a:p>
            <a:pPr>
              <a:defRPr/>
            </a:pPr>
            <a:fld id="{DD35E32D-CF77-44E2-9DCF-D0498DCF85FE}" type="slidenum">
              <a:rPr lang="en-US" smtClean="0"/>
              <a:pPr>
                <a:defRPr/>
              </a:pPr>
              <a:t>26</a:t>
            </a:fld>
            <a:endParaRPr lang="en-US" dirty="0"/>
          </a:p>
        </p:txBody>
      </p:sp>
    </p:spTree>
    <p:custDataLst>
      <p:tags r:id="rId1"/>
    </p:custDataLst>
  </p:cSld>
  <p:clrMapOvr>
    <a:masterClrMapping/>
  </p:clrMapOvr>
  <p:transition advTm="20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1066800"/>
          </a:xfrm>
        </p:spPr>
        <p:txBody>
          <a:bodyPr>
            <a:normAutofit fontScale="90000"/>
          </a:bodyPr>
          <a:lstStyle/>
          <a:p>
            <a:r>
              <a:rPr lang="en-US" dirty="0" smtClean="0">
                <a:solidFill>
                  <a:srgbClr val="7B9899"/>
                </a:solidFill>
              </a:rPr>
              <a:t>Some Parting Thoughts</a:t>
            </a:r>
            <a:br>
              <a:rPr lang="en-US" dirty="0" smtClean="0">
                <a:solidFill>
                  <a:srgbClr val="7B9899"/>
                </a:solidFill>
              </a:rPr>
            </a:br>
            <a:r>
              <a:rPr lang="en-US" dirty="0" smtClean="0">
                <a:solidFill>
                  <a:srgbClr val="7B9899"/>
                </a:solidFill>
              </a:rPr>
              <a:t>  for Financial Policy</a:t>
            </a:r>
            <a:endParaRPr lang="en-US" dirty="0">
              <a:solidFill>
                <a:srgbClr val="7B9899"/>
              </a:solidFill>
            </a:endParaRPr>
          </a:p>
        </p:txBody>
      </p:sp>
      <p:sp>
        <p:nvSpPr>
          <p:cNvPr id="3" name="Content Placeholder 2"/>
          <p:cNvSpPr>
            <a:spLocks noGrp="1"/>
          </p:cNvSpPr>
          <p:nvPr>
            <p:ph idx="1"/>
          </p:nvPr>
        </p:nvSpPr>
        <p:spPr>
          <a:xfrm>
            <a:off x="304800" y="1905000"/>
            <a:ext cx="8503920" cy="4495800"/>
          </a:xfrm>
        </p:spPr>
        <p:txBody>
          <a:bodyPr>
            <a:normAutofit fontScale="92500" lnSpcReduction="10000"/>
          </a:bodyPr>
          <a:lstStyle/>
          <a:p>
            <a:pPr>
              <a:spcBef>
                <a:spcPts val="600"/>
              </a:spcBef>
              <a:spcAft>
                <a:spcPts val="600"/>
              </a:spcAft>
            </a:pPr>
            <a:r>
              <a:rPr lang="en-US" sz="3200" dirty="0" smtClean="0">
                <a:latin typeface="Trebuchet MS" pitchFamily="34" charset="0"/>
              </a:rPr>
              <a:t>We can only perform functions/missions and spend funds in accordance with  legislature or other regulatory guidance.  </a:t>
            </a:r>
          </a:p>
          <a:p>
            <a:r>
              <a:rPr lang="en-US" sz="3200" dirty="0" smtClean="0">
                <a:latin typeface="Trebuchet MS" pitchFamily="34" charset="0"/>
              </a:rPr>
              <a:t>If you have completed the research and you still have questions concerning the legality or appropriateness of purchasing or providing a product or service, it probably isn’t authorized.</a:t>
            </a:r>
          </a:p>
          <a:p>
            <a:r>
              <a:rPr lang="en-US" sz="3200" dirty="0" smtClean="0"/>
              <a:t>Use your chain of command to address your questions.</a:t>
            </a:r>
            <a:endParaRPr lang="en-US" sz="3200" dirty="0" smtClean="0">
              <a:latin typeface="Trebuchet MS" pitchFamily="34" charset="0"/>
            </a:endParaRPr>
          </a:p>
        </p:txBody>
      </p:sp>
      <p:sp>
        <p:nvSpPr>
          <p:cNvPr id="4" name="Date Placeholder 3"/>
          <p:cNvSpPr>
            <a:spLocks noGrp="1"/>
          </p:cNvSpPr>
          <p:nvPr>
            <p:ph type="dt" sz="half" idx="10"/>
          </p:nvPr>
        </p:nvSpPr>
        <p:spPr/>
        <p:txBody>
          <a:bodyPr/>
          <a:lstStyle/>
          <a:p>
            <a:pPr>
              <a:defRPr/>
            </a:pPr>
            <a:fld id="{4823607B-01E8-479E-B9D4-63A89E3F12D4}" type="datetime1">
              <a:rPr lang="en-US" smtClean="0"/>
              <a:pPr>
                <a:defRPr/>
              </a:pPr>
              <a:t>12/17/2012</a:t>
            </a:fld>
            <a:endParaRPr lang="en-US" dirty="0"/>
          </a:p>
        </p:txBody>
      </p:sp>
      <p:sp>
        <p:nvSpPr>
          <p:cNvPr id="5" name="Footer Placeholder 4"/>
          <p:cNvSpPr>
            <a:spLocks noGrp="1"/>
          </p:cNvSpPr>
          <p:nvPr>
            <p:ph type="ftr" sz="quarter" idx="11"/>
          </p:nvPr>
        </p:nvSpPr>
        <p:spPr/>
        <p:txBody>
          <a:bodyPr/>
          <a:lstStyle/>
          <a:p>
            <a:pPr>
              <a:defRPr/>
            </a:pPr>
            <a:r>
              <a:rPr lang="en-US" dirty="0" smtClean="0"/>
              <a:t>Reviewing and Researching Financial Policy</a:t>
            </a:r>
            <a:endParaRPr lang="en-US" dirty="0"/>
          </a:p>
        </p:txBody>
      </p:sp>
      <p:sp>
        <p:nvSpPr>
          <p:cNvPr id="6" name="Slide Number Placeholder 5"/>
          <p:cNvSpPr>
            <a:spLocks noGrp="1"/>
          </p:cNvSpPr>
          <p:nvPr>
            <p:ph type="sldNum" sz="quarter" idx="12"/>
          </p:nvPr>
        </p:nvSpPr>
        <p:spPr/>
        <p:txBody>
          <a:bodyPr/>
          <a:lstStyle/>
          <a:p>
            <a:pPr>
              <a:defRPr/>
            </a:pPr>
            <a:fld id="{DD35E32D-CF77-44E2-9DCF-D0498DCF85FE}" type="slidenum">
              <a:rPr lang="en-US" smtClean="0"/>
              <a:pPr>
                <a:defRPr/>
              </a:pPr>
              <a:t>27</a:t>
            </a:fld>
            <a:endParaRPr lang="en-US" dirty="0"/>
          </a:p>
        </p:txBody>
      </p:sp>
    </p:spTree>
    <p:custDataLst>
      <p:tags r:id="rId1"/>
    </p:custDataLst>
  </p:cSld>
  <p:clrMapOvr>
    <a:masterClrMapping/>
  </p:clrMapOvr>
  <p:transition advTm="34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 y="457200"/>
            <a:ext cx="8229600" cy="838200"/>
          </a:xfrm>
          <a:noFill/>
        </p:spPr>
        <p:txBody>
          <a:bodyPr lIns="92075" tIns="46038" rIns="92075" bIns="46038" anchor="ctr"/>
          <a:lstStyle/>
          <a:p>
            <a:pPr eaLnBrk="1" hangingPunct="1"/>
            <a:r>
              <a:rPr lang="en-US" dirty="0" smtClean="0">
                <a:solidFill>
                  <a:srgbClr val="7B9899"/>
                </a:solidFill>
              </a:rPr>
              <a:t>Agenda</a:t>
            </a:r>
          </a:p>
        </p:txBody>
      </p:sp>
      <p:sp>
        <p:nvSpPr>
          <p:cNvPr id="15363" name="Rectangle 3"/>
          <p:cNvSpPr>
            <a:spLocks noGrp="1" noChangeArrowheads="1"/>
          </p:cNvSpPr>
          <p:nvPr>
            <p:ph idx="1"/>
          </p:nvPr>
        </p:nvSpPr>
        <p:spPr>
          <a:xfrm>
            <a:off x="228600" y="1295400"/>
            <a:ext cx="8686800" cy="5334000"/>
          </a:xfrm>
        </p:spPr>
        <p:txBody>
          <a:bodyPr lIns="182562" tIns="46038" rIns="182562" bIns="46038" anchor="ctr">
            <a:noAutofit/>
          </a:bodyPr>
          <a:lstStyle/>
          <a:p>
            <a:pPr>
              <a:spcBef>
                <a:spcPts val="600"/>
              </a:spcBef>
              <a:spcAft>
                <a:spcPts val="600"/>
              </a:spcAft>
            </a:pPr>
            <a:r>
              <a:rPr lang="en-US" sz="3600" dirty="0" smtClean="0">
                <a:hlinkClick r:id="rId3" action="ppaction://hlinksldjump"/>
              </a:rPr>
              <a:t>Policy Research Considerations</a:t>
            </a:r>
            <a:r>
              <a:rPr lang="en-US" sz="3600" dirty="0" smtClean="0"/>
              <a:t> and </a:t>
            </a:r>
            <a:r>
              <a:rPr lang="en-US" sz="3600" dirty="0" smtClean="0">
                <a:hlinkClick r:id="rId4" action="ppaction://hlinksldjump"/>
              </a:rPr>
              <a:t>Procedures</a:t>
            </a:r>
            <a:endParaRPr lang="en-US" sz="3600" dirty="0" smtClean="0">
              <a:latin typeface="Trebuchet MS" pitchFamily="34" charset="0"/>
            </a:endParaRPr>
          </a:p>
          <a:p>
            <a:pPr lvl="1">
              <a:spcBef>
                <a:spcPts val="600"/>
              </a:spcBef>
              <a:spcAft>
                <a:spcPts val="1200"/>
              </a:spcAft>
            </a:pPr>
            <a:r>
              <a:rPr lang="en-US" sz="3400" dirty="0" smtClean="0">
                <a:latin typeface="Trebuchet MS" pitchFamily="34" charset="0"/>
                <a:hlinkClick r:id="rId5" action="ppaction://hlinksldjump"/>
              </a:rPr>
              <a:t>OFP Site Search</a:t>
            </a:r>
            <a:endParaRPr lang="en-US" sz="3400" dirty="0" smtClean="0">
              <a:latin typeface="Trebuchet MS" pitchFamily="34" charset="0"/>
            </a:endParaRPr>
          </a:p>
          <a:p>
            <a:pPr lvl="1">
              <a:spcBef>
                <a:spcPts val="600"/>
              </a:spcBef>
              <a:spcAft>
                <a:spcPts val="1200"/>
              </a:spcAft>
            </a:pPr>
            <a:r>
              <a:rPr lang="en-US" sz="3400" dirty="0" smtClean="0">
                <a:latin typeface="Trebuchet MS" pitchFamily="34" charset="0"/>
                <a:hlinkClick r:id="rId6" action="ppaction://hlinksldjump"/>
              </a:rPr>
              <a:t>VA Search</a:t>
            </a:r>
            <a:endParaRPr lang="en-US" sz="3400" dirty="0" smtClean="0">
              <a:latin typeface="Trebuchet MS" pitchFamily="34" charset="0"/>
            </a:endParaRPr>
          </a:p>
          <a:p>
            <a:pPr lvl="1">
              <a:spcBef>
                <a:spcPts val="600"/>
              </a:spcBef>
              <a:spcAft>
                <a:spcPts val="1200"/>
              </a:spcAft>
            </a:pPr>
            <a:r>
              <a:rPr lang="en-US" sz="3400" dirty="0" smtClean="0">
                <a:hlinkClick r:id="rId7" action="ppaction://hlinksldjump"/>
              </a:rPr>
              <a:t>FAQs</a:t>
            </a:r>
            <a:endParaRPr lang="en-US" sz="3400" dirty="0" smtClean="0"/>
          </a:p>
          <a:p>
            <a:pPr>
              <a:spcBef>
                <a:spcPts val="600"/>
              </a:spcBef>
              <a:spcAft>
                <a:spcPts val="600"/>
              </a:spcAft>
            </a:pPr>
            <a:r>
              <a:rPr lang="en-US" sz="3600" dirty="0" smtClean="0">
                <a:latin typeface="Trebuchet MS" pitchFamily="34" charset="0"/>
                <a:hlinkClick r:id="rId8" action="ppaction://hlinksldjump"/>
              </a:rPr>
              <a:t>Policy Research Websites</a:t>
            </a:r>
            <a:endParaRPr lang="en-US" sz="3600" dirty="0" smtClean="0">
              <a:latin typeface="Trebuchet MS" pitchFamily="34" charset="0"/>
            </a:endParaRPr>
          </a:p>
          <a:p>
            <a:pPr>
              <a:spcBef>
                <a:spcPts val="600"/>
              </a:spcBef>
              <a:spcAft>
                <a:spcPts val="600"/>
              </a:spcAft>
            </a:pPr>
            <a:r>
              <a:rPr lang="en-US" sz="3600" dirty="0" smtClean="0">
                <a:hlinkClick r:id="rId9" action="ppaction://hlinksldjump"/>
              </a:rPr>
              <a:t>Submission of Policy Questions</a:t>
            </a:r>
            <a:r>
              <a:rPr lang="en-US" sz="3600" dirty="0" smtClean="0"/>
              <a:t> and </a:t>
            </a:r>
            <a:r>
              <a:rPr lang="en-US" sz="3600" dirty="0" smtClean="0">
                <a:hlinkClick r:id="rId10" action="ppaction://hlinksldjump"/>
              </a:rPr>
              <a:t>Contacts</a:t>
            </a:r>
            <a:endParaRPr lang="en-US" sz="3600" dirty="0" smtClean="0">
              <a:latin typeface="Trebuchet MS" pitchFamily="34" charset="0"/>
            </a:endParaRPr>
          </a:p>
        </p:txBody>
      </p:sp>
      <p:sp>
        <p:nvSpPr>
          <p:cNvPr id="5" name="Date Placeholder 4"/>
          <p:cNvSpPr>
            <a:spLocks noGrp="1"/>
          </p:cNvSpPr>
          <p:nvPr>
            <p:ph type="dt" sz="half" idx="10"/>
          </p:nvPr>
        </p:nvSpPr>
        <p:spPr/>
        <p:txBody>
          <a:bodyPr/>
          <a:lstStyle/>
          <a:p>
            <a:pPr>
              <a:defRPr/>
            </a:pPr>
            <a:fld id="{366566A4-C281-4540-8A14-907BCE6F3EFE}" type="datetime1">
              <a:rPr lang="en-US" smtClean="0"/>
              <a:pPr>
                <a:defRPr/>
              </a:pPr>
              <a:t>12/17/2012</a:t>
            </a:fld>
            <a:endParaRPr lang="en-US" dirty="0"/>
          </a:p>
        </p:txBody>
      </p:sp>
      <p:sp>
        <p:nvSpPr>
          <p:cNvPr id="6" name="Footer Placeholder 5"/>
          <p:cNvSpPr>
            <a:spLocks noGrp="1"/>
          </p:cNvSpPr>
          <p:nvPr>
            <p:ph type="ftr" sz="quarter" idx="11"/>
          </p:nvPr>
        </p:nvSpPr>
        <p:spPr/>
        <p:txBody>
          <a:bodyPr/>
          <a:lstStyle/>
          <a:p>
            <a:pPr>
              <a:defRPr/>
            </a:pPr>
            <a:r>
              <a:rPr lang="en-US" dirty="0" smtClean="0"/>
              <a:t>Reviewing and Researching Financial Policy</a:t>
            </a:r>
            <a:endParaRPr lang="en-US" dirty="0"/>
          </a:p>
        </p:txBody>
      </p:sp>
      <p:sp>
        <p:nvSpPr>
          <p:cNvPr id="4" name="Slide Number Placeholder 3"/>
          <p:cNvSpPr>
            <a:spLocks noGrp="1"/>
          </p:cNvSpPr>
          <p:nvPr>
            <p:ph type="sldNum" sz="quarter" idx="12"/>
          </p:nvPr>
        </p:nvSpPr>
        <p:spPr/>
        <p:txBody>
          <a:bodyPr/>
          <a:lstStyle/>
          <a:p>
            <a:pPr>
              <a:defRPr/>
            </a:pPr>
            <a:fld id="{DD35E32D-CF77-44E2-9DCF-D0498DCF85FE}" type="slidenum">
              <a:rPr lang="en-US" smtClean="0"/>
              <a:pPr>
                <a:defRPr/>
              </a:pPr>
              <a:t>3</a:t>
            </a:fld>
            <a:endParaRPr lang="en-US" dirty="0"/>
          </a:p>
        </p:txBody>
      </p:sp>
      <p:pic>
        <p:nvPicPr>
          <p:cNvPr id="2050" name="Picture 2"/>
          <p:cNvPicPr>
            <a:picLocks noChangeAspect="1" noChangeArrowheads="1"/>
          </p:cNvPicPr>
          <p:nvPr/>
        </p:nvPicPr>
        <p:blipFill>
          <a:blip r:embed="rId11" cstate="print"/>
          <a:srcRect l="78125" t="14458" r="2873" b="75903"/>
          <a:stretch>
            <a:fillRect/>
          </a:stretch>
        </p:blipFill>
        <p:spPr bwMode="auto">
          <a:xfrm>
            <a:off x="3581400" y="3200400"/>
            <a:ext cx="2209800" cy="791308"/>
          </a:xfrm>
          <a:prstGeom prst="rect">
            <a:avLst/>
          </a:prstGeom>
          <a:noFill/>
          <a:ln w="9525">
            <a:noFill/>
            <a:miter lim="800000"/>
            <a:headEnd/>
            <a:tailEnd/>
          </a:ln>
        </p:spPr>
      </p:pic>
      <p:pic>
        <p:nvPicPr>
          <p:cNvPr id="2051" name="Picture 3"/>
          <p:cNvPicPr>
            <a:picLocks noChangeAspect="1" noChangeArrowheads="1"/>
          </p:cNvPicPr>
          <p:nvPr/>
        </p:nvPicPr>
        <p:blipFill>
          <a:blip r:embed="rId11" cstate="print"/>
          <a:srcRect l="75000" t="59759" r="2344" b="32530"/>
          <a:stretch>
            <a:fillRect/>
          </a:stretch>
        </p:blipFill>
        <p:spPr bwMode="auto">
          <a:xfrm>
            <a:off x="4495800" y="2286000"/>
            <a:ext cx="2514600" cy="693683"/>
          </a:xfrm>
          <a:prstGeom prst="rect">
            <a:avLst/>
          </a:prstGeom>
          <a:noFill/>
          <a:ln w="9525">
            <a:noFill/>
            <a:miter lim="800000"/>
            <a:headEnd/>
            <a:tailEnd/>
          </a:ln>
        </p:spPr>
      </p:pic>
    </p:spTree>
  </p:cSld>
  <p:clrMapOvr>
    <a:masterClrMapping/>
  </p:clrMapOvr>
  <p:transition advTm="21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229600" cy="914400"/>
          </a:xfrm>
        </p:spPr>
        <p:txBody>
          <a:bodyPr>
            <a:normAutofit/>
          </a:bodyPr>
          <a:lstStyle/>
          <a:p>
            <a:pPr eaLnBrk="1" hangingPunct="1">
              <a:defRPr/>
            </a:pPr>
            <a:r>
              <a:rPr lang="en-US" sz="3800" dirty="0" smtClean="0">
                <a:solidFill>
                  <a:srgbClr val="7B9899"/>
                </a:solidFill>
              </a:rPr>
              <a:t>Policy Research Considerations</a:t>
            </a:r>
            <a:endParaRPr lang="en-US" sz="3800" dirty="0">
              <a:solidFill>
                <a:srgbClr val="7B9899"/>
              </a:solidFill>
            </a:endParaRPr>
          </a:p>
        </p:txBody>
      </p:sp>
      <p:sp>
        <p:nvSpPr>
          <p:cNvPr id="3" name="Content Placeholder 2"/>
          <p:cNvSpPr>
            <a:spLocks noGrp="1"/>
          </p:cNvSpPr>
          <p:nvPr>
            <p:ph idx="1"/>
          </p:nvPr>
        </p:nvSpPr>
        <p:spPr>
          <a:xfrm>
            <a:off x="304800" y="1828800"/>
            <a:ext cx="8382000" cy="4745736"/>
          </a:xfrm>
        </p:spPr>
        <p:txBody>
          <a:bodyPr anchor="ctr">
            <a:normAutofit/>
          </a:bodyPr>
          <a:lstStyle/>
          <a:p>
            <a:pPr eaLnBrk="1" hangingPunct="1">
              <a:defRPr/>
            </a:pPr>
            <a:r>
              <a:rPr lang="en-US" sz="3000" dirty="0" smtClean="0">
                <a:latin typeface="Trebuchet MS" pitchFamily="34" charset="0"/>
              </a:rPr>
              <a:t>Determine the basis for the question:  Is it related to finance and accounting policy or is it a system or other procedural question?</a:t>
            </a:r>
          </a:p>
          <a:p>
            <a:pPr eaLnBrk="1" hangingPunct="1">
              <a:buNone/>
              <a:defRPr/>
            </a:pPr>
            <a:endParaRPr lang="en-US" sz="3000" dirty="0" smtClean="0">
              <a:latin typeface="Trebuchet MS" pitchFamily="34" charset="0"/>
            </a:endParaRPr>
          </a:p>
          <a:p>
            <a:pPr lvl="1" eaLnBrk="1" hangingPunct="1">
              <a:defRPr/>
            </a:pPr>
            <a:r>
              <a:rPr lang="en-US" sz="2300" dirty="0" smtClean="0">
                <a:latin typeface="Trebuchet MS" pitchFamily="34" charset="0"/>
              </a:rPr>
              <a:t>Need assistance entering a transaction in IFCAP, CAATS, etc.</a:t>
            </a:r>
          </a:p>
          <a:p>
            <a:pPr lvl="1" eaLnBrk="1" hangingPunct="1">
              <a:defRPr/>
            </a:pPr>
            <a:r>
              <a:rPr lang="en-US" sz="2300" dirty="0" smtClean="0">
                <a:latin typeface="Trebuchet MS" pitchFamily="34" charset="0"/>
              </a:rPr>
              <a:t>Need assistance on determining whether funds may be retained.</a:t>
            </a:r>
          </a:p>
        </p:txBody>
      </p:sp>
      <p:sp>
        <p:nvSpPr>
          <p:cNvPr id="5" name="Date Placeholder 4"/>
          <p:cNvSpPr>
            <a:spLocks noGrp="1"/>
          </p:cNvSpPr>
          <p:nvPr>
            <p:ph type="dt" sz="half" idx="10"/>
          </p:nvPr>
        </p:nvSpPr>
        <p:spPr/>
        <p:txBody>
          <a:bodyPr/>
          <a:lstStyle/>
          <a:p>
            <a:pPr>
              <a:defRPr/>
            </a:pPr>
            <a:fld id="{B9CEB345-F3CC-4FA7-A851-2D28A2C6F1C5}" type="datetime1">
              <a:rPr lang="en-US" smtClean="0"/>
              <a:pPr>
                <a:defRPr/>
              </a:pPr>
              <a:t>12/17/2012</a:t>
            </a:fld>
            <a:endParaRPr lang="en-US" dirty="0"/>
          </a:p>
        </p:txBody>
      </p:sp>
      <p:sp>
        <p:nvSpPr>
          <p:cNvPr id="6" name="Footer Placeholder 5"/>
          <p:cNvSpPr>
            <a:spLocks noGrp="1"/>
          </p:cNvSpPr>
          <p:nvPr>
            <p:ph type="ftr" sz="quarter" idx="11"/>
          </p:nvPr>
        </p:nvSpPr>
        <p:spPr/>
        <p:txBody>
          <a:bodyPr/>
          <a:lstStyle/>
          <a:p>
            <a:pPr>
              <a:defRPr/>
            </a:pPr>
            <a:r>
              <a:rPr lang="en-US" dirty="0" smtClean="0"/>
              <a:t>Reviewing and Researching Financial Policy</a:t>
            </a:r>
            <a:endParaRPr lang="en-US" dirty="0"/>
          </a:p>
        </p:txBody>
      </p:sp>
      <p:sp>
        <p:nvSpPr>
          <p:cNvPr id="4" name="Slide Number Placeholder 3"/>
          <p:cNvSpPr>
            <a:spLocks noGrp="1"/>
          </p:cNvSpPr>
          <p:nvPr>
            <p:ph type="sldNum" sz="quarter" idx="12"/>
          </p:nvPr>
        </p:nvSpPr>
        <p:spPr/>
        <p:txBody>
          <a:bodyPr/>
          <a:lstStyle/>
          <a:p>
            <a:pPr>
              <a:defRPr/>
            </a:pPr>
            <a:fld id="{DD35E32D-CF77-44E2-9DCF-D0498DCF85FE}" type="slidenum">
              <a:rPr lang="en-US" smtClean="0"/>
              <a:pPr>
                <a:defRPr/>
              </a:pPr>
              <a:t>4</a:t>
            </a:fld>
            <a:endParaRPr lang="en-US" dirty="0"/>
          </a:p>
        </p:txBody>
      </p:sp>
    </p:spTree>
    <p:custDataLst>
      <p:tags r:id="rId1"/>
    </p:custDataLst>
  </p:cSld>
  <p:clrMapOvr>
    <a:masterClrMapping/>
  </p:clrMapOvr>
  <p:transition advTm="74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229600" cy="914400"/>
          </a:xfrm>
        </p:spPr>
        <p:txBody>
          <a:bodyPr>
            <a:normAutofit/>
          </a:bodyPr>
          <a:lstStyle/>
          <a:p>
            <a:pPr eaLnBrk="1" hangingPunct="1">
              <a:defRPr/>
            </a:pPr>
            <a:r>
              <a:rPr lang="en-US" sz="3800" dirty="0" smtClean="0">
                <a:solidFill>
                  <a:srgbClr val="7B9899"/>
                </a:solidFill>
              </a:rPr>
              <a:t>Policy Research Procedures</a:t>
            </a:r>
            <a:endParaRPr lang="en-US" sz="3800" dirty="0">
              <a:solidFill>
                <a:srgbClr val="7B9899"/>
              </a:solidFill>
            </a:endParaRPr>
          </a:p>
        </p:txBody>
      </p:sp>
      <p:sp>
        <p:nvSpPr>
          <p:cNvPr id="3" name="Content Placeholder 2"/>
          <p:cNvSpPr>
            <a:spLocks noGrp="1"/>
          </p:cNvSpPr>
          <p:nvPr>
            <p:ph idx="1"/>
          </p:nvPr>
        </p:nvSpPr>
        <p:spPr>
          <a:xfrm>
            <a:off x="304800" y="1676400"/>
            <a:ext cx="8382000" cy="4898136"/>
          </a:xfrm>
        </p:spPr>
        <p:txBody>
          <a:bodyPr anchor="ctr">
            <a:normAutofit/>
          </a:bodyPr>
          <a:lstStyle/>
          <a:p>
            <a:pPr>
              <a:defRPr/>
            </a:pPr>
            <a:r>
              <a:rPr lang="en-US" sz="3200" dirty="0" smtClean="0"/>
              <a:t>Review OFP, Administration, regional, and/or facility (station) policy and procedural materials,</a:t>
            </a:r>
          </a:p>
          <a:p>
            <a:pPr>
              <a:defRPr/>
            </a:pPr>
            <a:r>
              <a:rPr lang="en-US" sz="3000" dirty="0" smtClean="0">
                <a:latin typeface="Trebuchet MS" pitchFamily="34" charset="0"/>
              </a:rPr>
              <a:t>Use references and resources included in the Policy for additional research, to include Comptroller General (CG) decisions, Code of Federal Regulations (C.F.R.), and U.S. Code references, and</a:t>
            </a:r>
          </a:p>
          <a:p>
            <a:pPr>
              <a:defRPr/>
            </a:pPr>
            <a:r>
              <a:rPr lang="en-US" sz="3200" dirty="0" smtClean="0"/>
              <a:t>Perform “site searches.”</a:t>
            </a:r>
            <a:endParaRPr lang="en-US" sz="3000" dirty="0" smtClean="0">
              <a:latin typeface="Trebuchet MS" pitchFamily="34" charset="0"/>
            </a:endParaRPr>
          </a:p>
        </p:txBody>
      </p:sp>
      <p:sp>
        <p:nvSpPr>
          <p:cNvPr id="5" name="Date Placeholder 4"/>
          <p:cNvSpPr>
            <a:spLocks noGrp="1"/>
          </p:cNvSpPr>
          <p:nvPr>
            <p:ph type="dt" sz="half" idx="10"/>
          </p:nvPr>
        </p:nvSpPr>
        <p:spPr/>
        <p:txBody>
          <a:bodyPr/>
          <a:lstStyle/>
          <a:p>
            <a:pPr>
              <a:defRPr/>
            </a:pPr>
            <a:fld id="{6CF10AEC-E4CE-489F-814B-4C220482D7F8}" type="datetime1">
              <a:rPr lang="en-US" smtClean="0"/>
              <a:pPr>
                <a:defRPr/>
              </a:pPr>
              <a:t>12/17/2012</a:t>
            </a:fld>
            <a:endParaRPr lang="en-US" dirty="0"/>
          </a:p>
        </p:txBody>
      </p:sp>
      <p:sp>
        <p:nvSpPr>
          <p:cNvPr id="6" name="Footer Placeholder 5"/>
          <p:cNvSpPr>
            <a:spLocks noGrp="1"/>
          </p:cNvSpPr>
          <p:nvPr>
            <p:ph type="ftr" sz="quarter" idx="11"/>
          </p:nvPr>
        </p:nvSpPr>
        <p:spPr/>
        <p:txBody>
          <a:bodyPr/>
          <a:lstStyle/>
          <a:p>
            <a:pPr>
              <a:defRPr/>
            </a:pPr>
            <a:r>
              <a:rPr lang="en-US" dirty="0" smtClean="0"/>
              <a:t>Reviewing and Researching Financial Policy</a:t>
            </a:r>
            <a:endParaRPr lang="en-US" dirty="0"/>
          </a:p>
        </p:txBody>
      </p:sp>
      <p:sp>
        <p:nvSpPr>
          <p:cNvPr id="4" name="Slide Number Placeholder 3"/>
          <p:cNvSpPr>
            <a:spLocks noGrp="1"/>
          </p:cNvSpPr>
          <p:nvPr>
            <p:ph type="sldNum" sz="quarter" idx="12"/>
          </p:nvPr>
        </p:nvSpPr>
        <p:spPr/>
        <p:txBody>
          <a:bodyPr/>
          <a:lstStyle/>
          <a:p>
            <a:pPr>
              <a:defRPr/>
            </a:pPr>
            <a:fld id="{DD35E32D-CF77-44E2-9DCF-D0498DCF85FE}" type="slidenum">
              <a:rPr lang="en-US" smtClean="0"/>
              <a:pPr>
                <a:defRPr/>
              </a:pPr>
              <a:t>5</a:t>
            </a:fld>
            <a:endParaRPr lang="en-US" dirty="0"/>
          </a:p>
        </p:txBody>
      </p:sp>
    </p:spTree>
    <p:custDataLst>
      <p:tags r:id="rId1"/>
    </p:custDataLst>
  </p:cSld>
  <p:clrMapOvr>
    <a:masterClrMapping/>
  </p:clrMapOvr>
  <p:transition advTm="101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noChangeArrowheads="1"/>
          </p:cNvPicPr>
          <p:nvPr>
            <p:ph idx="1"/>
          </p:nvPr>
        </p:nvPicPr>
        <p:blipFill>
          <a:blip r:embed="rId4" cstate="print"/>
          <a:srcRect/>
          <a:stretch>
            <a:fillRect/>
          </a:stretch>
        </p:blipFill>
        <p:spPr bwMode="auto">
          <a:xfrm>
            <a:off x="533400" y="1676400"/>
            <a:ext cx="7924800" cy="4953000"/>
          </a:xfrm>
          <a:prstGeom prst="rect">
            <a:avLst/>
          </a:prstGeom>
          <a:noFill/>
          <a:ln w="9525">
            <a:noFill/>
            <a:miter lim="800000"/>
            <a:headEnd/>
            <a:tailEnd/>
          </a:ln>
        </p:spPr>
      </p:pic>
      <p:sp>
        <p:nvSpPr>
          <p:cNvPr id="2" name="Title 1"/>
          <p:cNvSpPr>
            <a:spLocks noGrp="1"/>
          </p:cNvSpPr>
          <p:nvPr>
            <p:ph type="title"/>
          </p:nvPr>
        </p:nvSpPr>
        <p:spPr>
          <a:xfrm>
            <a:off x="152400" y="457200"/>
            <a:ext cx="6248400" cy="1295400"/>
          </a:xfrm>
        </p:spPr>
        <p:txBody>
          <a:bodyPr>
            <a:noAutofit/>
          </a:bodyPr>
          <a:lstStyle/>
          <a:p>
            <a:pPr marL="401638" indent="-401638"/>
            <a:r>
              <a:rPr lang="en-US" sz="3600" dirty="0" smtClean="0">
                <a:solidFill>
                  <a:srgbClr val="7B9899"/>
                </a:solidFill>
              </a:rPr>
              <a:t>OFP Policy Research </a:t>
            </a:r>
            <a:br>
              <a:rPr lang="en-US" sz="3600" dirty="0" smtClean="0">
                <a:solidFill>
                  <a:srgbClr val="7B9899"/>
                </a:solidFill>
              </a:rPr>
            </a:br>
            <a:r>
              <a:rPr lang="en-US" sz="3600" dirty="0" smtClean="0">
                <a:solidFill>
                  <a:srgbClr val="7B9899"/>
                </a:solidFill>
              </a:rPr>
              <a:t>Example – OFP Site Search</a:t>
            </a:r>
            <a:endParaRPr lang="en-US" sz="3600" dirty="0">
              <a:solidFill>
                <a:srgbClr val="7B9899"/>
              </a:solidFill>
            </a:endParaRPr>
          </a:p>
        </p:txBody>
      </p:sp>
      <p:sp>
        <p:nvSpPr>
          <p:cNvPr id="4" name="Date Placeholder 3"/>
          <p:cNvSpPr>
            <a:spLocks noGrp="1"/>
          </p:cNvSpPr>
          <p:nvPr>
            <p:ph type="dt" sz="half" idx="10"/>
          </p:nvPr>
        </p:nvSpPr>
        <p:spPr/>
        <p:txBody>
          <a:bodyPr/>
          <a:lstStyle/>
          <a:p>
            <a:pPr>
              <a:defRPr/>
            </a:pPr>
            <a:fld id="{4823607B-01E8-479E-B9D4-63A89E3F12D4}" type="datetime1">
              <a:rPr lang="en-US" smtClean="0"/>
              <a:pPr>
                <a:defRPr/>
              </a:pPr>
              <a:t>12/17/2012</a:t>
            </a:fld>
            <a:endParaRPr lang="en-US" dirty="0"/>
          </a:p>
        </p:txBody>
      </p:sp>
      <p:sp>
        <p:nvSpPr>
          <p:cNvPr id="5" name="Footer Placeholder 4"/>
          <p:cNvSpPr>
            <a:spLocks noGrp="1"/>
          </p:cNvSpPr>
          <p:nvPr>
            <p:ph type="ftr" sz="quarter" idx="11"/>
          </p:nvPr>
        </p:nvSpPr>
        <p:spPr/>
        <p:txBody>
          <a:bodyPr/>
          <a:lstStyle/>
          <a:p>
            <a:pPr>
              <a:defRPr/>
            </a:pPr>
            <a:r>
              <a:rPr lang="en-US" dirty="0" smtClean="0"/>
              <a:t>Reviewing and Researching Financial Policy</a:t>
            </a:r>
            <a:endParaRPr lang="en-US" dirty="0"/>
          </a:p>
        </p:txBody>
      </p:sp>
      <p:sp>
        <p:nvSpPr>
          <p:cNvPr id="6" name="Slide Number Placeholder 5"/>
          <p:cNvSpPr>
            <a:spLocks noGrp="1"/>
          </p:cNvSpPr>
          <p:nvPr>
            <p:ph type="sldNum" sz="quarter" idx="12"/>
          </p:nvPr>
        </p:nvSpPr>
        <p:spPr/>
        <p:txBody>
          <a:bodyPr/>
          <a:lstStyle/>
          <a:p>
            <a:pPr>
              <a:defRPr/>
            </a:pPr>
            <a:fld id="{DD35E32D-CF77-44E2-9DCF-D0498DCF85FE}" type="slidenum">
              <a:rPr lang="en-US" smtClean="0"/>
              <a:pPr>
                <a:defRPr/>
              </a:pPr>
              <a:t>6</a:t>
            </a:fld>
            <a:endParaRPr lang="en-US" dirty="0"/>
          </a:p>
        </p:txBody>
      </p:sp>
      <p:sp>
        <p:nvSpPr>
          <p:cNvPr id="7" name="Oval 6"/>
          <p:cNvSpPr/>
          <p:nvPr/>
        </p:nvSpPr>
        <p:spPr>
          <a:xfrm>
            <a:off x="6477000" y="4876800"/>
            <a:ext cx="1143000"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6629400" y="2438400"/>
            <a:ext cx="1752600" cy="457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cSld>
  <p:clrMapOvr>
    <a:masterClrMapping/>
  </p:clrMapOvr>
  <p:transition advTm="86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23607B-01E8-479E-B9D4-63A89E3F12D4}" type="datetime1">
              <a:rPr lang="en-US" smtClean="0"/>
              <a:pPr>
                <a:defRPr/>
              </a:pPr>
              <a:t>12/17/2012</a:t>
            </a:fld>
            <a:endParaRPr lang="en-US" dirty="0"/>
          </a:p>
        </p:txBody>
      </p:sp>
      <p:sp>
        <p:nvSpPr>
          <p:cNvPr id="5" name="Footer Placeholder 4"/>
          <p:cNvSpPr>
            <a:spLocks noGrp="1"/>
          </p:cNvSpPr>
          <p:nvPr>
            <p:ph type="ftr" sz="quarter" idx="11"/>
          </p:nvPr>
        </p:nvSpPr>
        <p:spPr/>
        <p:txBody>
          <a:bodyPr/>
          <a:lstStyle/>
          <a:p>
            <a:pPr>
              <a:defRPr/>
            </a:pPr>
            <a:r>
              <a:rPr lang="en-US" dirty="0" smtClean="0"/>
              <a:t>Reviewing and Researching Financial Policy</a:t>
            </a:r>
            <a:endParaRPr lang="en-US" dirty="0"/>
          </a:p>
        </p:txBody>
      </p:sp>
      <p:sp>
        <p:nvSpPr>
          <p:cNvPr id="6" name="Slide Number Placeholder 5"/>
          <p:cNvSpPr>
            <a:spLocks noGrp="1"/>
          </p:cNvSpPr>
          <p:nvPr>
            <p:ph type="sldNum" sz="quarter" idx="12"/>
          </p:nvPr>
        </p:nvSpPr>
        <p:spPr/>
        <p:txBody>
          <a:bodyPr/>
          <a:lstStyle/>
          <a:p>
            <a:pPr>
              <a:defRPr/>
            </a:pPr>
            <a:fld id="{DD35E32D-CF77-44E2-9DCF-D0498DCF85FE}" type="slidenum">
              <a:rPr lang="en-US" smtClean="0"/>
              <a:pPr>
                <a:defRPr/>
              </a:pPr>
              <a:t>7</a:t>
            </a:fld>
            <a:endParaRPr lang="en-US" dirty="0"/>
          </a:p>
        </p:txBody>
      </p:sp>
      <p:pic>
        <p:nvPicPr>
          <p:cNvPr id="12" name="Picture 3"/>
          <p:cNvPicPr>
            <a:picLocks noGrp="1" noChangeAspect="1" noChangeArrowheads="1"/>
          </p:cNvPicPr>
          <p:nvPr>
            <p:ph idx="1"/>
          </p:nvPr>
        </p:nvPicPr>
        <p:blipFill>
          <a:blip r:embed="rId4" cstate="print"/>
          <a:srcRect b="35720"/>
          <a:stretch>
            <a:fillRect/>
          </a:stretch>
        </p:blipFill>
        <p:spPr bwMode="auto">
          <a:xfrm>
            <a:off x="533400" y="1828800"/>
            <a:ext cx="8155079" cy="4648200"/>
          </a:xfrm>
          <a:prstGeom prst="rect">
            <a:avLst/>
          </a:prstGeom>
          <a:noFill/>
          <a:ln w="9525">
            <a:noFill/>
            <a:miter lim="800000"/>
            <a:headEnd/>
            <a:tailEnd/>
          </a:ln>
        </p:spPr>
      </p:pic>
      <p:sp>
        <p:nvSpPr>
          <p:cNvPr id="13" name="Oval 12"/>
          <p:cNvSpPr/>
          <p:nvPr/>
        </p:nvSpPr>
        <p:spPr>
          <a:xfrm>
            <a:off x="457200" y="4724400"/>
            <a:ext cx="26670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152400" y="457200"/>
            <a:ext cx="6248400" cy="1295400"/>
          </a:xfrm>
        </p:spPr>
        <p:txBody>
          <a:bodyPr>
            <a:noAutofit/>
          </a:bodyPr>
          <a:lstStyle/>
          <a:p>
            <a:pPr marL="401638" indent="-401638"/>
            <a:r>
              <a:rPr lang="en-US" sz="3600" dirty="0" smtClean="0">
                <a:solidFill>
                  <a:srgbClr val="7B9899"/>
                </a:solidFill>
              </a:rPr>
              <a:t>OFP Policy Research </a:t>
            </a:r>
            <a:br>
              <a:rPr lang="en-US" sz="3600" dirty="0" smtClean="0">
                <a:solidFill>
                  <a:srgbClr val="7B9899"/>
                </a:solidFill>
              </a:rPr>
            </a:br>
            <a:r>
              <a:rPr lang="en-US" sz="3600" dirty="0" smtClean="0">
                <a:solidFill>
                  <a:srgbClr val="7B9899"/>
                </a:solidFill>
              </a:rPr>
              <a:t>Example – OFP Site Search</a:t>
            </a:r>
            <a:endParaRPr lang="en-US" sz="3600" dirty="0">
              <a:solidFill>
                <a:srgbClr val="7B9899"/>
              </a:solidFill>
            </a:endParaRPr>
          </a:p>
        </p:txBody>
      </p:sp>
    </p:spTree>
    <p:custDataLst>
      <p:tags r:id="rId1"/>
    </p:custDataLst>
  </p:cSld>
  <p:clrMapOvr>
    <a:masterClrMapping/>
  </p:clrMapOvr>
  <p:transition advTm="18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23607B-01E8-479E-B9D4-63A89E3F12D4}" type="datetime1">
              <a:rPr lang="en-US" smtClean="0"/>
              <a:pPr>
                <a:defRPr/>
              </a:pPr>
              <a:t>12/17/2012</a:t>
            </a:fld>
            <a:endParaRPr lang="en-US" dirty="0"/>
          </a:p>
        </p:txBody>
      </p:sp>
      <p:sp>
        <p:nvSpPr>
          <p:cNvPr id="5" name="Footer Placeholder 4"/>
          <p:cNvSpPr>
            <a:spLocks noGrp="1"/>
          </p:cNvSpPr>
          <p:nvPr>
            <p:ph type="ftr" sz="quarter" idx="11"/>
          </p:nvPr>
        </p:nvSpPr>
        <p:spPr/>
        <p:txBody>
          <a:bodyPr/>
          <a:lstStyle/>
          <a:p>
            <a:pPr>
              <a:defRPr/>
            </a:pPr>
            <a:r>
              <a:rPr lang="en-US" dirty="0" smtClean="0"/>
              <a:t>Reviewing and Researching Financial Policy</a:t>
            </a:r>
            <a:endParaRPr lang="en-US" dirty="0"/>
          </a:p>
        </p:txBody>
      </p:sp>
      <p:sp>
        <p:nvSpPr>
          <p:cNvPr id="6" name="Slide Number Placeholder 5"/>
          <p:cNvSpPr>
            <a:spLocks noGrp="1"/>
          </p:cNvSpPr>
          <p:nvPr>
            <p:ph type="sldNum" sz="quarter" idx="12"/>
          </p:nvPr>
        </p:nvSpPr>
        <p:spPr/>
        <p:txBody>
          <a:bodyPr/>
          <a:lstStyle/>
          <a:p>
            <a:pPr>
              <a:defRPr/>
            </a:pPr>
            <a:fld id="{DD35E32D-CF77-44E2-9DCF-D0498DCF85FE}" type="slidenum">
              <a:rPr lang="en-US" smtClean="0"/>
              <a:pPr>
                <a:defRPr/>
              </a:pPr>
              <a:t>8</a:t>
            </a:fld>
            <a:endParaRPr lang="en-US" dirty="0"/>
          </a:p>
        </p:txBody>
      </p:sp>
      <p:pic>
        <p:nvPicPr>
          <p:cNvPr id="2051" name="Picture 3"/>
          <p:cNvPicPr>
            <a:picLocks noGrp="1" noChangeAspect="1" noChangeArrowheads="1"/>
          </p:cNvPicPr>
          <p:nvPr>
            <p:ph idx="1"/>
          </p:nvPr>
        </p:nvPicPr>
        <p:blipFill>
          <a:blip r:embed="rId4" cstate="print"/>
          <a:srcRect/>
          <a:stretch>
            <a:fillRect/>
          </a:stretch>
        </p:blipFill>
        <p:spPr bwMode="auto">
          <a:xfrm>
            <a:off x="533400" y="1676400"/>
            <a:ext cx="8001000" cy="4953000"/>
          </a:xfrm>
          <a:prstGeom prst="rect">
            <a:avLst/>
          </a:prstGeom>
          <a:noFill/>
          <a:ln w="9525">
            <a:noFill/>
            <a:miter lim="800000"/>
            <a:headEnd/>
            <a:tailEnd/>
          </a:ln>
        </p:spPr>
      </p:pic>
      <p:sp>
        <p:nvSpPr>
          <p:cNvPr id="12" name="Oval 11"/>
          <p:cNvSpPr/>
          <p:nvPr/>
        </p:nvSpPr>
        <p:spPr>
          <a:xfrm>
            <a:off x="533400" y="4038600"/>
            <a:ext cx="1752600"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152400" y="457200"/>
            <a:ext cx="6248400" cy="1295400"/>
          </a:xfrm>
        </p:spPr>
        <p:txBody>
          <a:bodyPr>
            <a:noAutofit/>
          </a:bodyPr>
          <a:lstStyle/>
          <a:p>
            <a:pPr marL="401638" indent="-401638"/>
            <a:r>
              <a:rPr lang="en-US" sz="3600" dirty="0" smtClean="0">
                <a:solidFill>
                  <a:srgbClr val="7B9899"/>
                </a:solidFill>
              </a:rPr>
              <a:t>OFP Policy Research </a:t>
            </a:r>
            <a:br>
              <a:rPr lang="en-US" sz="3600" dirty="0" smtClean="0">
                <a:solidFill>
                  <a:srgbClr val="7B9899"/>
                </a:solidFill>
              </a:rPr>
            </a:br>
            <a:r>
              <a:rPr lang="en-US" sz="3600" dirty="0" smtClean="0">
                <a:solidFill>
                  <a:srgbClr val="7B9899"/>
                </a:solidFill>
              </a:rPr>
              <a:t>Example – OFP Site Search</a:t>
            </a:r>
            <a:endParaRPr lang="en-US" sz="3600" dirty="0">
              <a:solidFill>
                <a:srgbClr val="7B9899"/>
              </a:solidFill>
            </a:endParaRPr>
          </a:p>
        </p:txBody>
      </p:sp>
    </p:spTree>
    <p:custDataLst>
      <p:tags r:id="rId1"/>
    </p:custDataLst>
  </p:cSld>
  <p:clrMapOvr>
    <a:masterClrMapping/>
  </p:clrMapOvr>
  <p:transition advTm="67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srcRect b="19753"/>
          <a:stretch>
            <a:fillRect/>
          </a:stretch>
        </p:blipFill>
        <p:spPr bwMode="auto">
          <a:xfrm>
            <a:off x="304800" y="1676401"/>
            <a:ext cx="8534400" cy="4952999"/>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fld id="{4823607B-01E8-479E-B9D4-63A89E3F12D4}" type="datetime1">
              <a:rPr lang="en-US" smtClean="0"/>
              <a:pPr>
                <a:defRPr/>
              </a:pPr>
              <a:t>12/17/2012</a:t>
            </a:fld>
            <a:endParaRPr lang="en-US" dirty="0"/>
          </a:p>
        </p:txBody>
      </p:sp>
      <p:sp>
        <p:nvSpPr>
          <p:cNvPr id="5" name="Footer Placeholder 4"/>
          <p:cNvSpPr>
            <a:spLocks noGrp="1"/>
          </p:cNvSpPr>
          <p:nvPr>
            <p:ph type="ftr" sz="quarter" idx="11"/>
          </p:nvPr>
        </p:nvSpPr>
        <p:spPr/>
        <p:txBody>
          <a:bodyPr/>
          <a:lstStyle/>
          <a:p>
            <a:pPr>
              <a:defRPr/>
            </a:pPr>
            <a:r>
              <a:rPr lang="en-US" dirty="0" smtClean="0"/>
              <a:t>Reviewing and Researching Financial Policy</a:t>
            </a:r>
            <a:endParaRPr lang="en-US" dirty="0"/>
          </a:p>
        </p:txBody>
      </p:sp>
      <p:sp>
        <p:nvSpPr>
          <p:cNvPr id="6" name="Slide Number Placeholder 5"/>
          <p:cNvSpPr>
            <a:spLocks noGrp="1"/>
          </p:cNvSpPr>
          <p:nvPr>
            <p:ph type="sldNum" sz="quarter" idx="12"/>
          </p:nvPr>
        </p:nvSpPr>
        <p:spPr/>
        <p:txBody>
          <a:bodyPr/>
          <a:lstStyle/>
          <a:p>
            <a:pPr>
              <a:defRPr/>
            </a:pPr>
            <a:fld id="{DD35E32D-CF77-44E2-9DCF-D0498DCF85FE}" type="slidenum">
              <a:rPr lang="en-US" smtClean="0"/>
              <a:pPr>
                <a:defRPr/>
              </a:pPr>
              <a:t>9</a:t>
            </a:fld>
            <a:endParaRPr lang="en-US" dirty="0"/>
          </a:p>
        </p:txBody>
      </p:sp>
      <p:sp>
        <p:nvSpPr>
          <p:cNvPr id="9" name="Oval 8"/>
          <p:cNvSpPr/>
          <p:nvPr/>
        </p:nvSpPr>
        <p:spPr>
          <a:xfrm>
            <a:off x="228600" y="3962400"/>
            <a:ext cx="22860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title"/>
          </p:nvPr>
        </p:nvSpPr>
        <p:spPr>
          <a:xfrm>
            <a:off x="152400" y="457200"/>
            <a:ext cx="6248400" cy="1295400"/>
          </a:xfrm>
        </p:spPr>
        <p:txBody>
          <a:bodyPr>
            <a:noAutofit/>
          </a:bodyPr>
          <a:lstStyle/>
          <a:p>
            <a:pPr marL="401638" indent="-401638"/>
            <a:r>
              <a:rPr lang="en-US" sz="3600" dirty="0" smtClean="0">
                <a:solidFill>
                  <a:srgbClr val="7B9899"/>
                </a:solidFill>
              </a:rPr>
              <a:t>OFP Policy Research </a:t>
            </a:r>
            <a:br>
              <a:rPr lang="en-US" sz="3600" dirty="0" smtClean="0">
                <a:solidFill>
                  <a:srgbClr val="7B9899"/>
                </a:solidFill>
              </a:rPr>
            </a:br>
            <a:r>
              <a:rPr lang="en-US" sz="3600" dirty="0" smtClean="0">
                <a:solidFill>
                  <a:srgbClr val="7B9899"/>
                </a:solidFill>
              </a:rPr>
              <a:t>Example – OFP Site Search</a:t>
            </a:r>
            <a:endParaRPr lang="en-US" sz="3600" dirty="0">
              <a:solidFill>
                <a:srgbClr val="7B9899"/>
              </a:solidFill>
            </a:endParaRPr>
          </a:p>
        </p:txBody>
      </p:sp>
    </p:spTree>
    <p:custDataLst>
      <p:tags r:id="rId1"/>
    </p:custDataLst>
  </p:cSld>
  <p:clrMapOvr>
    <a:masterClrMapping/>
  </p:clrMapOvr>
  <p:transition advTm="3400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9"/>
</p:tagLst>
</file>

<file path=ppt/tags/tag10.xml><?xml version="1.0" encoding="utf-8"?>
<p:tagLst xmlns:a="http://schemas.openxmlformats.org/drawingml/2006/main" xmlns:r="http://schemas.openxmlformats.org/officeDocument/2006/relationships" xmlns:p="http://schemas.openxmlformats.org/presentationml/2006/main">
  <p:tag name="TIMING" val="|4.6"/>
</p:tagLst>
</file>

<file path=ppt/tags/tag11.xml><?xml version="1.0" encoding="utf-8"?>
<p:tagLst xmlns:a="http://schemas.openxmlformats.org/drawingml/2006/main" xmlns:r="http://schemas.openxmlformats.org/officeDocument/2006/relationships" xmlns:p="http://schemas.openxmlformats.org/presentationml/2006/main">
  <p:tag name="TIMING" val="|25.2"/>
</p:tagLst>
</file>

<file path=ppt/tags/tag12.xml><?xml version="1.0" encoding="utf-8"?>
<p:tagLst xmlns:a="http://schemas.openxmlformats.org/drawingml/2006/main" xmlns:r="http://schemas.openxmlformats.org/officeDocument/2006/relationships" xmlns:p="http://schemas.openxmlformats.org/presentationml/2006/main">
  <p:tag name="TIMING" val="|13.5"/>
</p:tagLst>
</file>

<file path=ppt/tags/tag13.xml><?xml version="1.0" encoding="utf-8"?>
<p:tagLst xmlns:a="http://schemas.openxmlformats.org/drawingml/2006/main" xmlns:r="http://schemas.openxmlformats.org/officeDocument/2006/relationships" xmlns:p="http://schemas.openxmlformats.org/presentationml/2006/main">
  <p:tag name="TIMING" val="|37.5"/>
</p:tagLst>
</file>

<file path=ppt/tags/tag14.xml><?xml version="1.0" encoding="utf-8"?>
<p:tagLst xmlns:a="http://schemas.openxmlformats.org/drawingml/2006/main" xmlns:r="http://schemas.openxmlformats.org/officeDocument/2006/relationships" xmlns:p="http://schemas.openxmlformats.org/presentationml/2006/main">
  <p:tag name="TIMING" val="|3"/>
</p:tagLst>
</file>

<file path=ppt/tags/tag15.xml><?xml version="1.0" encoding="utf-8"?>
<p:tagLst xmlns:a="http://schemas.openxmlformats.org/drawingml/2006/main" xmlns:r="http://schemas.openxmlformats.org/officeDocument/2006/relationships" xmlns:p="http://schemas.openxmlformats.org/presentationml/2006/main">
  <p:tag name="TIMING" val="|7.7"/>
</p:tagLst>
</file>

<file path=ppt/tags/tag16.xml><?xml version="1.0" encoding="utf-8"?>
<p:tagLst xmlns:a="http://schemas.openxmlformats.org/drawingml/2006/main" xmlns:r="http://schemas.openxmlformats.org/officeDocument/2006/relationships" xmlns:p="http://schemas.openxmlformats.org/presentationml/2006/main">
  <p:tag name="TIMING" val="|2.4|8.2"/>
</p:tagLst>
</file>

<file path=ppt/tags/tag17.xml><?xml version="1.0" encoding="utf-8"?>
<p:tagLst xmlns:a="http://schemas.openxmlformats.org/drawingml/2006/main" xmlns:r="http://schemas.openxmlformats.org/officeDocument/2006/relationships" xmlns:p="http://schemas.openxmlformats.org/presentationml/2006/main">
  <p:tag name="TIMING" val="|4.5|8|10.6"/>
</p:tagLst>
</file>

<file path=ppt/tags/tag2.xml><?xml version="1.0" encoding="utf-8"?>
<p:tagLst xmlns:a="http://schemas.openxmlformats.org/drawingml/2006/main" xmlns:r="http://schemas.openxmlformats.org/officeDocument/2006/relationships" xmlns:p="http://schemas.openxmlformats.org/presentationml/2006/main">
  <p:tag name="TIMING" val="|5.3|6.4|5.3"/>
</p:tagLst>
</file>

<file path=ppt/tags/tag3.xml><?xml version="1.0" encoding="utf-8"?>
<p:tagLst xmlns:a="http://schemas.openxmlformats.org/drawingml/2006/main" xmlns:r="http://schemas.openxmlformats.org/officeDocument/2006/relationships" xmlns:p="http://schemas.openxmlformats.org/presentationml/2006/main">
  <p:tag name="TIMING" val="|3.6|16.7"/>
</p:tagLst>
</file>

<file path=ppt/tags/tag4.xml><?xml version="1.0" encoding="utf-8"?>
<p:tagLst xmlns:a="http://schemas.openxmlformats.org/drawingml/2006/main" xmlns:r="http://schemas.openxmlformats.org/officeDocument/2006/relationships" xmlns:p="http://schemas.openxmlformats.org/presentationml/2006/main">
  <p:tag name="TIMING" val="|13.1"/>
</p:tagLst>
</file>

<file path=ppt/tags/tag5.xml><?xml version="1.0" encoding="utf-8"?>
<p:tagLst xmlns:a="http://schemas.openxmlformats.org/drawingml/2006/main" xmlns:r="http://schemas.openxmlformats.org/officeDocument/2006/relationships" xmlns:p="http://schemas.openxmlformats.org/presentationml/2006/main">
  <p:tag name="TIMING" val="|64.4"/>
</p:tagLst>
</file>

<file path=ppt/tags/tag6.xml><?xml version="1.0" encoding="utf-8"?>
<p:tagLst xmlns:a="http://schemas.openxmlformats.org/drawingml/2006/main" xmlns:r="http://schemas.openxmlformats.org/officeDocument/2006/relationships" xmlns:p="http://schemas.openxmlformats.org/presentationml/2006/main">
  <p:tag name="TIMING" val="|8.6"/>
</p:tagLst>
</file>

<file path=ppt/tags/tag7.xml><?xml version="1.0" encoding="utf-8"?>
<p:tagLst xmlns:a="http://schemas.openxmlformats.org/drawingml/2006/main" xmlns:r="http://schemas.openxmlformats.org/officeDocument/2006/relationships" xmlns:p="http://schemas.openxmlformats.org/presentationml/2006/main">
  <p:tag name="TIMING" val="|5.4"/>
</p:tagLst>
</file>

<file path=ppt/tags/tag8.xml><?xml version="1.0" encoding="utf-8"?>
<p:tagLst xmlns:a="http://schemas.openxmlformats.org/drawingml/2006/main" xmlns:r="http://schemas.openxmlformats.org/officeDocument/2006/relationships" xmlns:p="http://schemas.openxmlformats.org/presentationml/2006/main">
  <p:tag name="TIMING" val="|3"/>
</p:tagLst>
</file>

<file path=ppt/tags/tag9.xml><?xml version="1.0" encoding="utf-8"?>
<p:tagLst xmlns:a="http://schemas.openxmlformats.org/drawingml/2006/main" xmlns:r="http://schemas.openxmlformats.org/officeDocument/2006/relationships" xmlns:p="http://schemas.openxmlformats.org/presentationml/2006/main">
  <p:tag name="TIMING" val="|4.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3007</TotalTime>
  <Words>3687</Words>
  <Application>Microsoft Office PowerPoint</Application>
  <PresentationFormat>On-screen Show (4:3)</PresentationFormat>
  <Paragraphs>328</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Urban</vt:lpstr>
      <vt:lpstr>Office of Financial Policy (OFP) Training Presentation</vt:lpstr>
      <vt:lpstr>Overview </vt:lpstr>
      <vt:lpstr>Agenda</vt:lpstr>
      <vt:lpstr>Policy Research Considerations</vt:lpstr>
      <vt:lpstr>Policy Research Procedures</vt:lpstr>
      <vt:lpstr>OFP Policy Research  Example – OFP Site Search</vt:lpstr>
      <vt:lpstr>OFP Policy Research  Example – OFP Site Search</vt:lpstr>
      <vt:lpstr>OFP Policy Research  Example – OFP Site Search</vt:lpstr>
      <vt:lpstr>OFP Policy Research  Example – OFP Site Search</vt:lpstr>
      <vt:lpstr>OFP Policy Research  Example – OFP Site Search</vt:lpstr>
      <vt:lpstr>OFP Policy Research  Example – OFP Site Search</vt:lpstr>
      <vt:lpstr>OFP Policy Research  Example – VA Search</vt:lpstr>
      <vt:lpstr>OFP Policy Research  Example – VA Search</vt:lpstr>
      <vt:lpstr>OFP Policy Research  Example – VA Search</vt:lpstr>
      <vt:lpstr>OFP Policy Research  Example – VA Search</vt:lpstr>
      <vt:lpstr>OFP Policy Research  Example – VA Search</vt:lpstr>
      <vt:lpstr>OFP Policy Research  Example – VA Search</vt:lpstr>
      <vt:lpstr>OFP Policy Research  Example – VA Search</vt:lpstr>
      <vt:lpstr>OFP Policy Research  Example – VA Search</vt:lpstr>
      <vt:lpstr>OFP Policy Research  Example – FAQs</vt:lpstr>
      <vt:lpstr>OFP Policy Research  Example – FAQs</vt:lpstr>
      <vt:lpstr>VA Policy Research Web Sites</vt:lpstr>
      <vt:lpstr>Other Policy Research Web Sites</vt:lpstr>
      <vt:lpstr>Submission of Policy Questions</vt:lpstr>
      <vt:lpstr>VA Administration and Other Staff  Office Contacts</vt:lpstr>
      <vt:lpstr>Summary</vt:lpstr>
      <vt:lpstr>Some Parting Thoughts   for Financial Policy</vt:lpstr>
    </vt:vector>
  </TitlesOfParts>
  <Company>DVA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Staff Training</dc:title>
  <dc:creator>Jana Sjoquist</dc:creator>
  <cp:lastModifiedBy>J Sjoquist</cp:lastModifiedBy>
  <cp:revision>241</cp:revision>
  <dcterms:created xsi:type="dcterms:W3CDTF">2011-09-13T12:08:28Z</dcterms:created>
  <dcterms:modified xsi:type="dcterms:W3CDTF">2012-12-17T13:21:15Z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TC010130221033</vt:lpwstr>
  </property>
</Properties>
</file>