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693" r:id="rId3"/>
    <p:sldMasterId id="2147483700" r:id="rId4"/>
  </p:sldMasterIdLst>
  <p:notesMasterIdLst>
    <p:notesMasterId r:id="rId25"/>
  </p:notesMasterIdLst>
  <p:handoutMasterIdLst>
    <p:handoutMasterId r:id="rId26"/>
  </p:handoutMasterIdLst>
  <p:sldIdLst>
    <p:sldId id="296" r:id="rId5"/>
    <p:sldId id="419" r:id="rId6"/>
    <p:sldId id="298" r:id="rId7"/>
    <p:sldId id="399" r:id="rId8"/>
    <p:sldId id="422" r:id="rId9"/>
    <p:sldId id="423" r:id="rId10"/>
    <p:sldId id="425" r:id="rId11"/>
    <p:sldId id="393" r:id="rId12"/>
    <p:sldId id="427" r:id="rId13"/>
    <p:sldId id="398" r:id="rId14"/>
    <p:sldId id="409" r:id="rId15"/>
    <p:sldId id="383" r:id="rId16"/>
    <p:sldId id="430" r:id="rId17"/>
    <p:sldId id="433" r:id="rId18"/>
    <p:sldId id="434" r:id="rId19"/>
    <p:sldId id="413" r:id="rId20"/>
    <p:sldId id="403" r:id="rId21"/>
    <p:sldId id="410" r:id="rId22"/>
    <p:sldId id="405" r:id="rId23"/>
    <p:sldId id="416"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 Terry M" initials="CTM" lastIdx="18" clrIdx="0">
    <p:extLst>
      <p:ext uri="{19B8F6BF-5375-455C-9EA6-DF929625EA0E}">
        <p15:presenceInfo xmlns:p15="http://schemas.microsoft.com/office/powerpoint/2012/main" userId="S-1-5-21-746137067-1677128483-1177238915-28653" providerId="AD"/>
      </p:ext>
    </p:extLst>
  </p:cmAuthor>
  <p:cmAuthor id="2" name="Gerecke, Sarah S" initials="GSS" lastIdx="32" clrIdx="1">
    <p:extLst>
      <p:ext uri="{19B8F6BF-5375-455C-9EA6-DF929625EA0E}">
        <p15:presenceInfo xmlns:p15="http://schemas.microsoft.com/office/powerpoint/2012/main" userId="S-1-5-21-746137067-1677128483-1177238915-85228" providerId="AD"/>
      </p:ext>
    </p:extLst>
  </p:cmAuthor>
  <p:cmAuthor id="3" name="Ayers Britton, Judith A" initials="ABJA" lastIdx="5" clrIdx="2">
    <p:extLst>
      <p:ext uri="{19B8F6BF-5375-455C-9EA6-DF929625EA0E}">
        <p15:presenceInfo xmlns:p15="http://schemas.microsoft.com/office/powerpoint/2012/main" userId="S-1-5-21-527237240-1454471165-725345543-11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745"/>
    <a:srgbClr val="356FA1"/>
    <a:srgbClr val="EE7920"/>
    <a:srgbClr val="7D67A5"/>
    <a:srgbClr val="CF4828"/>
    <a:srgbClr val="3C833F"/>
    <a:srgbClr val="624987"/>
    <a:srgbClr val="D14821"/>
    <a:srgbClr val="4A6A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24" autoAdjust="0"/>
    <p:restoredTop sz="91145" autoAdjust="0"/>
  </p:normalViewPr>
  <p:slideViewPr>
    <p:cSldViewPr snapToGrid="0" snapToObjects="1">
      <p:cViewPr varScale="1">
        <p:scale>
          <a:sx n="101" d="100"/>
          <a:sy n="101" d="100"/>
        </p:scale>
        <p:origin x="18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25" d="100"/>
          <a:sy n="125" d="100"/>
        </p:scale>
        <p:origin x="424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35898336845458E-2"/>
          <c:y val="0"/>
          <c:w val="0.54527471759972679"/>
          <c:h val="0.96600832641217338"/>
        </c:manualLayout>
      </c:layout>
      <c:pieChart>
        <c:varyColors val="1"/>
        <c:ser>
          <c:idx val="0"/>
          <c:order val="0"/>
          <c:tx>
            <c:strRef>
              <c:f>Sheet1!$B$1</c:f>
              <c:strCache>
                <c:ptCount val="1"/>
                <c:pt idx="0">
                  <c:v>Column1</c:v>
                </c:pt>
              </c:strCache>
            </c:strRef>
          </c:tx>
          <c:dPt>
            <c:idx val="0"/>
            <c:bubble3D val="0"/>
            <c:spPr>
              <a:solidFill>
                <a:srgbClr val="685192"/>
              </a:solidFill>
              <a:ln>
                <a:noFill/>
              </a:ln>
              <a:effectLst/>
            </c:spPr>
            <c:extLst>
              <c:ext xmlns:c16="http://schemas.microsoft.com/office/drawing/2014/chart" uri="{C3380CC4-5D6E-409C-BE32-E72D297353CC}">
                <c16:uniqueId val="{00000001-2319-4D85-8725-1C79A66C7286}"/>
              </c:ext>
            </c:extLst>
          </c:dPt>
          <c:dPt>
            <c:idx val="1"/>
            <c:bubble3D val="0"/>
            <c:spPr>
              <a:solidFill>
                <a:srgbClr val="6DBE45"/>
              </a:solidFill>
              <a:ln>
                <a:noFill/>
              </a:ln>
              <a:effectLst/>
            </c:spPr>
            <c:extLst>
              <c:ext xmlns:c16="http://schemas.microsoft.com/office/drawing/2014/chart" uri="{C3380CC4-5D6E-409C-BE32-E72D297353CC}">
                <c16:uniqueId val="{00000003-2319-4D85-8725-1C79A66C7286}"/>
              </c:ext>
            </c:extLst>
          </c:dPt>
          <c:dPt>
            <c:idx val="2"/>
            <c:bubble3D val="0"/>
            <c:spPr>
              <a:solidFill>
                <a:srgbClr val="3C7BB4"/>
              </a:solidFill>
              <a:ln>
                <a:noFill/>
              </a:ln>
              <a:effectLst/>
            </c:spPr>
            <c:extLst>
              <c:ext xmlns:c16="http://schemas.microsoft.com/office/drawing/2014/chart" uri="{C3380CC4-5D6E-409C-BE32-E72D297353CC}">
                <c16:uniqueId val="{00000005-2319-4D85-8725-1C79A66C7286}"/>
              </c:ext>
            </c:extLst>
          </c:dPt>
          <c:dPt>
            <c:idx val="3"/>
            <c:bubble3D val="0"/>
            <c:spPr>
              <a:solidFill>
                <a:srgbClr val="EE7A20"/>
              </a:solidFill>
              <a:ln>
                <a:noFill/>
              </a:ln>
              <a:effectLst/>
            </c:spPr>
            <c:extLst>
              <c:ext xmlns:c16="http://schemas.microsoft.com/office/drawing/2014/chart" uri="{C3380CC4-5D6E-409C-BE32-E72D297353CC}">
                <c16:uniqueId val="{00000007-2319-4D85-8725-1C79A66C7286}"/>
              </c:ext>
            </c:extLst>
          </c:dPt>
          <c:dPt>
            <c:idx val="4"/>
            <c:bubble3D val="0"/>
            <c:spPr>
              <a:solidFill>
                <a:srgbClr val="9A87BF"/>
              </a:solidFill>
              <a:ln>
                <a:noFill/>
              </a:ln>
              <a:effectLst/>
            </c:spPr>
            <c:extLst>
              <c:ext xmlns:c16="http://schemas.microsoft.com/office/drawing/2014/chart" uri="{C3380CC4-5D6E-409C-BE32-E72D297353CC}">
                <c16:uniqueId val="{00000009-2319-4D85-8725-1C79A66C7286}"/>
              </c:ext>
            </c:extLst>
          </c:dPt>
          <c:dPt>
            <c:idx val="5"/>
            <c:bubble3D val="0"/>
            <c:spPr>
              <a:solidFill>
                <a:srgbClr val="C3312E"/>
              </a:solidFill>
              <a:ln>
                <a:noFill/>
              </a:ln>
              <a:effectLst/>
            </c:spPr>
            <c:extLst>
              <c:ext xmlns:c16="http://schemas.microsoft.com/office/drawing/2014/chart" uri="{C3380CC4-5D6E-409C-BE32-E72D297353CC}">
                <c16:uniqueId val="{0000000B-2319-4D85-8725-1C79A66C7286}"/>
              </c:ext>
            </c:extLst>
          </c:dPt>
          <c:dPt>
            <c:idx val="6"/>
            <c:bubble3D val="0"/>
            <c:spPr>
              <a:solidFill>
                <a:srgbClr val="129F49"/>
              </a:solidFill>
              <a:ln>
                <a:noFill/>
              </a:ln>
              <a:effectLst/>
            </c:spPr>
            <c:extLst>
              <c:ext xmlns:c16="http://schemas.microsoft.com/office/drawing/2014/chart" uri="{C3380CC4-5D6E-409C-BE32-E72D297353CC}">
                <c16:uniqueId val="{0000000D-2319-4D85-8725-1C79A66C7286}"/>
              </c:ext>
            </c:extLst>
          </c:dPt>
          <c:dLbls>
            <c:dLbl>
              <c:idx val="0"/>
              <c:layout>
                <c:manualLayout>
                  <c:x val="-0.13859688602286008"/>
                  <c:y val="0.12442370445321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19-4D85-8725-1C79A66C7286}"/>
                </c:ext>
              </c:extLst>
            </c:dLbl>
            <c:dLbl>
              <c:idx val="1"/>
              <c:layout>
                <c:manualLayout>
                  <c:x val="-1.869216843257146E-2"/>
                  <c:y val="2.4747058178589462E-2"/>
                </c:manualLayout>
              </c:layout>
              <c:spPr>
                <a:noFill/>
                <a:ln w="6350">
                  <a:noFill/>
                </a:ln>
                <a:effectLst/>
              </c:spPr>
              <c:txPr>
                <a:bodyPr rot="0" spcFirstLastPara="1" vertOverflow="ellipsis" vert="horz" wrap="square" lIns="38100" tIns="19050" rIns="38100" bIns="19050" anchor="ctr" anchorCtr="1">
                  <a:spAutoFit/>
                </a:bodyPr>
                <a:lstStyle/>
                <a:p>
                  <a:pPr>
                    <a:defRPr sz="3200" b="0" i="0" u="none" strike="noStrike" kern="1200" baseline="0">
                      <a:ln>
                        <a:noFill/>
                      </a:ln>
                      <a:solidFill>
                        <a:schemeClr val="bg2">
                          <a:lumMod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19-4D85-8725-1C79A66C7286}"/>
                </c:ext>
              </c:extLst>
            </c:dLbl>
            <c:dLbl>
              <c:idx val="2"/>
              <c:layout>
                <c:manualLayout>
                  <c:x val="-0.10783491123869425"/>
                  <c:y val="-0.1786887035443265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19-4D85-8725-1C79A66C7286}"/>
                </c:ext>
              </c:extLst>
            </c:dLbl>
            <c:dLbl>
              <c:idx val="3"/>
              <c:layout>
                <c:manualLayout>
                  <c:x val="6.2231812605328306E-2"/>
                  <c:y val="-0.1555857642190722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319-4D85-8725-1C79A66C7286}"/>
                </c:ext>
              </c:extLst>
            </c:dLbl>
            <c:dLbl>
              <c:idx val="4"/>
              <c:layout>
                <c:manualLayout>
                  <c:x val="1.2029626697303876E-3"/>
                  <c:y val="0.13667803910580764"/>
                </c:manualLayout>
              </c:layout>
              <c:spPr>
                <a:noFill/>
                <a:ln w="6350">
                  <a:noFill/>
                </a:ln>
                <a:effectLst/>
              </c:spPr>
              <c:txPr>
                <a:bodyPr rot="0" spcFirstLastPara="1" vertOverflow="ellipsis" vert="horz" wrap="square" lIns="38100" tIns="19050" rIns="38100" bIns="19050" anchor="ctr" anchorCtr="1">
                  <a:spAutoFit/>
                </a:bodyPr>
                <a:lstStyle/>
                <a:p>
                  <a:pPr>
                    <a:defRPr sz="3200" b="0" i="0" u="none" strike="noStrike" kern="1200" baseline="0">
                      <a:ln>
                        <a:noFill/>
                      </a:ln>
                      <a:solidFill>
                        <a:schemeClr val="bg2">
                          <a:lumMod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319-4D85-8725-1C79A66C7286}"/>
                </c:ext>
              </c:extLst>
            </c:dLbl>
            <c:dLbl>
              <c:idx val="5"/>
              <c:layout>
                <c:manualLayout>
                  <c:x val="4.04183052572381E-2"/>
                  <c:y val="-5.116283847099518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319-4D85-8725-1C79A66C7286}"/>
                </c:ext>
              </c:extLst>
            </c:dLbl>
            <c:dLbl>
              <c:idx val="6"/>
              <c:layout>
                <c:manualLayout>
                  <c:x val="0.10992479258601785"/>
                  <c:y val="0.2135242928533261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319-4D85-8725-1C79A66C7286}"/>
                </c:ext>
              </c:extLst>
            </c:dLbl>
            <c:spPr>
              <a:noFill/>
              <a:ln w="6350">
                <a:noFill/>
              </a:ln>
              <a:effectLst/>
            </c:spPr>
            <c:txPr>
              <a:bodyPr rot="0" spcFirstLastPara="1" vertOverflow="ellipsis" vert="horz" wrap="square" lIns="38100" tIns="19050" rIns="38100" bIns="19050" anchor="ctr" anchorCtr="1">
                <a:spAutoFit/>
              </a:bodyPr>
              <a:lstStyle/>
              <a:p>
                <a:pPr>
                  <a:defRPr sz="3200" b="0" i="0" u="none" strike="noStrike" kern="1200" baseline="0">
                    <a:ln>
                      <a:noFill/>
                    </a:ln>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Group Education </c:v>
                </c:pt>
                <c:pt idx="1">
                  <c:v>Homeless </c:v>
                </c:pt>
                <c:pt idx="2">
                  <c:v>Rental</c:v>
                </c:pt>
                <c:pt idx="3">
                  <c:v>Pre-purchase </c:v>
                </c:pt>
                <c:pt idx="4">
                  <c:v>Post-purchase </c:v>
                </c:pt>
                <c:pt idx="5">
                  <c:v>Reverse Mortgage </c:v>
                </c:pt>
                <c:pt idx="6">
                  <c:v>Mortgage Delinquency </c:v>
                </c:pt>
              </c:strCache>
            </c:strRef>
          </c:cat>
          <c:val>
            <c:numRef>
              <c:f>Sheet1!$B$2:$B$8</c:f>
              <c:numCache>
                <c:formatCode>#,##0</c:formatCode>
                <c:ptCount val="7"/>
                <c:pt idx="0">
                  <c:v>386116</c:v>
                </c:pt>
                <c:pt idx="1">
                  <c:v>14407</c:v>
                </c:pt>
                <c:pt idx="2">
                  <c:v>105965</c:v>
                </c:pt>
                <c:pt idx="3">
                  <c:v>258461</c:v>
                </c:pt>
                <c:pt idx="4">
                  <c:v>41268</c:v>
                </c:pt>
                <c:pt idx="5">
                  <c:v>95839</c:v>
                </c:pt>
                <c:pt idx="6">
                  <c:v>219801</c:v>
                </c:pt>
              </c:numCache>
            </c:numRef>
          </c:val>
          <c:extLst>
            <c:ext xmlns:c16="http://schemas.microsoft.com/office/drawing/2014/chart" uri="{C3380CC4-5D6E-409C-BE32-E72D297353CC}">
              <c16:uniqueId val="{0000000E-2319-4D85-8725-1C79A66C728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481478949339196"/>
          <c:y val="5.9095598476700405E-4"/>
          <c:w val="0.385546431397778"/>
          <c:h val="0.96689452152271727"/>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D17E5-6DF3-044D-93F2-B0D60968ACB6}"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F3419871-DBC0-AA45-B1F9-AA8263FF22A5}">
      <dgm:prSet phldrT="[Text]" custT="1"/>
      <dgm:spPr>
        <a:solidFill>
          <a:srgbClr val="3C833F"/>
        </a:solidFill>
      </dgm:spPr>
      <dgm:t>
        <a:bodyPr/>
        <a:lstStyle/>
        <a:p>
          <a:r>
            <a:rPr lang="en-US" sz="2000" b="1" dirty="0">
              <a:latin typeface="+mn-lt"/>
            </a:rPr>
            <a:t>345,612</a:t>
          </a:r>
        </a:p>
      </dgm:t>
    </dgm:pt>
    <dgm:pt modelId="{11DEAAE1-ACD2-4C49-B48F-C49B8AFB1582}" type="parTrans" cxnId="{A861F943-0734-8747-B88F-06C421DDEB15}">
      <dgm:prSet/>
      <dgm:spPr/>
      <dgm:t>
        <a:bodyPr/>
        <a:lstStyle/>
        <a:p>
          <a:endParaRPr lang="en-US"/>
        </a:p>
      </dgm:t>
    </dgm:pt>
    <dgm:pt modelId="{26570E87-2564-2E4C-AC2F-E0C64BD3D203}" type="sibTrans" cxnId="{A861F943-0734-8747-B88F-06C421DDEB15}">
      <dgm:prSet/>
      <dgm:spPr/>
      <dgm:t>
        <a:bodyPr/>
        <a:lstStyle/>
        <a:p>
          <a:endParaRPr lang="en-US"/>
        </a:p>
      </dgm:t>
    </dgm:pt>
    <dgm:pt modelId="{CF9BF9E1-9599-5748-ABE0-4E5DB8EE3715}">
      <dgm:prSet phldrT="[Text]" custT="1"/>
      <dgm:spPr>
        <a:ln w="28575">
          <a:solidFill>
            <a:srgbClr val="3C833F"/>
          </a:solidFill>
        </a:ln>
      </dgm:spPr>
      <dgm:t>
        <a:bodyPr/>
        <a:lstStyle/>
        <a:p>
          <a:r>
            <a:rPr lang="en-US" sz="2400" b="0" dirty="0">
              <a:solidFill>
                <a:sysClr val="windowText" lastClr="000000"/>
              </a:solidFill>
              <a:latin typeface="+mn-lt"/>
            </a:rPr>
            <a:t>Worked with housing counselor to develop a sustainable household budget</a:t>
          </a:r>
        </a:p>
      </dgm:t>
    </dgm:pt>
    <dgm:pt modelId="{57D1B0DF-E14A-AE44-B389-F052634EC60E}" type="parTrans" cxnId="{9EBFC9BF-59BD-034F-96D3-B98E8EFD0FBF}">
      <dgm:prSet/>
      <dgm:spPr/>
      <dgm:t>
        <a:bodyPr/>
        <a:lstStyle/>
        <a:p>
          <a:endParaRPr lang="en-US"/>
        </a:p>
      </dgm:t>
    </dgm:pt>
    <dgm:pt modelId="{E1F84348-0B9F-BB4F-A91C-394E1BCCEE08}" type="sibTrans" cxnId="{9EBFC9BF-59BD-034F-96D3-B98E8EFD0FBF}">
      <dgm:prSet/>
      <dgm:spPr/>
      <dgm:t>
        <a:bodyPr/>
        <a:lstStyle/>
        <a:p>
          <a:endParaRPr lang="en-US"/>
        </a:p>
      </dgm:t>
    </dgm:pt>
    <dgm:pt modelId="{C2B66FBF-611C-BB42-9574-2FFCF48A2D44}">
      <dgm:prSet phldrT="[Text]" custT="1"/>
      <dgm:spPr>
        <a:solidFill>
          <a:srgbClr val="3C833F"/>
        </a:solidFill>
      </dgm:spPr>
      <dgm:t>
        <a:bodyPr/>
        <a:lstStyle/>
        <a:p>
          <a:r>
            <a:rPr lang="en-US" sz="2000" b="1" dirty="0">
              <a:latin typeface="+mn-lt"/>
            </a:rPr>
            <a:t>309,706</a:t>
          </a:r>
        </a:p>
      </dgm:t>
    </dgm:pt>
    <dgm:pt modelId="{84F0271C-6DDD-FF4F-B0A5-23B3193915A2}" type="parTrans" cxnId="{149AF3C0-E600-6748-92D2-BF1B50EB5FEB}">
      <dgm:prSet/>
      <dgm:spPr/>
      <dgm:t>
        <a:bodyPr/>
        <a:lstStyle/>
        <a:p>
          <a:endParaRPr lang="en-US"/>
        </a:p>
      </dgm:t>
    </dgm:pt>
    <dgm:pt modelId="{842D9A9C-DCA6-C443-8436-D48D0659571F}" type="sibTrans" cxnId="{149AF3C0-E600-6748-92D2-BF1B50EB5FEB}">
      <dgm:prSet/>
      <dgm:spPr/>
      <dgm:t>
        <a:bodyPr/>
        <a:lstStyle/>
        <a:p>
          <a:endParaRPr lang="en-US"/>
        </a:p>
      </dgm:t>
    </dgm:pt>
    <dgm:pt modelId="{D7739AD2-DF91-C24A-80A2-4E9B226C91BD}">
      <dgm:prSet phldrT="[Text]" custT="1"/>
      <dgm:spPr>
        <a:ln w="28575">
          <a:solidFill>
            <a:srgbClr val="3C833F"/>
          </a:solidFill>
        </a:ln>
      </dgm:spPr>
      <dgm:t>
        <a:bodyPr/>
        <a:lstStyle/>
        <a:p>
          <a:r>
            <a:rPr lang="en-US" sz="2400" b="0" dirty="0">
              <a:solidFill>
                <a:sysClr val="windowText" lastClr="000000"/>
              </a:solidFill>
              <a:latin typeface="+mn-lt"/>
            </a:rPr>
            <a:t>Received fair housing information</a:t>
          </a:r>
        </a:p>
      </dgm:t>
    </dgm:pt>
    <dgm:pt modelId="{C24571D4-3FB5-5B4A-9781-E23941CAEC9A}" type="parTrans" cxnId="{DE6116F8-DB24-4447-9E24-7E795B712707}">
      <dgm:prSet/>
      <dgm:spPr/>
      <dgm:t>
        <a:bodyPr/>
        <a:lstStyle/>
        <a:p>
          <a:endParaRPr lang="en-US"/>
        </a:p>
      </dgm:t>
    </dgm:pt>
    <dgm:pt modelId="{777CDF88-8ABC-094F-B936-92905DA2509D}" type="sibTrans" cxnId="{DE6116F8-DB24-4447-9E24-7E795B712707}">
      <dgm:prSet/>
      <dgm:spPr/>
      <dgm:t>
        <a:bodyPr/>
        <a:lstStyle/>
        <a:p>
          <a:endParaRPr lang="en-US"/>
        </a:p>
      </dgm:t>
    </dgm:pt>
    <dgm:pt modelId="{8E04B272-59AE-264B-B593-A543544E6CA4}">
      <dgm:prSet phldrT="[Text]" custT="1"/>
      <dgm:spPr>
        <a:solidFill>
          <a:srgbClr val="3C833F"/>
        </a:solidFill>
      </dgm:spPr>
      <dgm:t>
        <a:bodyPr/>
        <a:lstStyle/>
        <a:p>
          <a:r>
            <a:rPr lang="en-US" sz="2000" b="1" dirty="0">
              <a:latin typeface="+mn-lt"/>
            </a:rPr>
            <a:t>165,605</a:t>
          </a:r>
        </a:p>
      </dgm:t>
    </dgm:pt>
    <dgm:pt modelId="{E0C4DFFC-7FC7-A342-985B-E4174F51126A}" type="parTrans" cxnId="{04FB8C11-1E4F-6547-A788-1033C3841A7F}">
      <dgm:prSet/>
      <dgm:spPr/>
      <dgm:t>
        <a:bodyPr/>
        <a:lstStyle/>
        <a:p>
          <a:endParaRPr lang="en-US"/>
        </a:p>
      </dgm:t>
    </dgm:pt>
    <dgm:pt modelId="{76775157-66BC-174C-A757-04942FC87611}" type="sibTrans" cxnId="{04FB8C11-1E4F-6547-A788-1033C3841A7F}">
      <dgm:prSet/>
      <dgm:spPr/>
      <dgm:t>
        <a:bodyPr/>
        <a:lstStyle/>
        <a:p>
          <a:endParaRPr lang="en-US"/>
        </a:p>
      </dgm:t>
    </dgm:pt>
    <dgm:pt modelId="{928F3EF1-E0C8-254D-84DA-0677ADDD55AF}">
      <dgm:prSet phldrT="[Text]" custT="1"/>
      <dgm:spPr>
        <a:ln w="28575">
          <a:solidFill>
            <a:srgbClr val="3C833F"/>
          </a:solidFill>
        </a:ln>
      </dgm:spPr>
      <dgm:t>
        <a:bodyPr/>
        <a:lstStyle/>
        <a:p>
          <a:r>
            <a:rPr lang="en-US" sz="2400" b="0" dirty="0">
              <a:solidFill>
                <a:sysClr val="windowText" lastClr="000000"/>
              </a:solidFill>
              <a:latin typeface="+mn-lt"/>
            </a:rPr>
            <a:t>Gained access to resources to help improve housing situation</a:t>
          </a:r>
        </a:p>
      </dgm:t>
    </dgm:pt>
    <dgm:pt modelId="{4132A831-0A59-6C45-A31C-735B135A0ACB}" type="parTrans" cxnId="{70DE161B-2E1E-0B48-BEF5-EA241F0F2C95}">
      <dgm:prSet/>
      <dgm:spPr/>
      <dgm:t>
        <a:bodyPr/>
        <a:lstStyle/>
        <a:p>
          <a:endParaRPr lang="en-US"/>
        </a:p>
      </dgm:t>
    </dgm:pt>
    <dgm:pt modelId="{640F1F30-E1F3-8643-8F51-0AE05204EF90}" type="sibTrans" cxnId="{70DE161B-2E1E-0B48-BEF5-EA241F0F2C95}">
      <dgm:prSet/>
      <dgm:spPr/>
      <dgm:t>
        <a:bodyPr/>
        <a:lstStyle/>
        <a:p>
          <a:endParaRPr lang="en-US"/>
        </a:p>
      </dgm:t>
    </dgm:pt>
    <dgm:pt modelId="{359536F9-F465-4F1A-B4F6-D5CF4036C0A8}">
      <dgm:prSet phldrT="[Text]" custT="1"/>
      <dgm:spPr>
        <a:ln w="28575">
          <a:solidFill>
            <a:srgbClr val="3C833F"/>
          </a:solidFill>
        </a:ln>
      </dgm:spPr>
      <dgm:t>
        <a:bodyPr/>
        <a:lstStyle/>
        <a:p>
          <a:r>
            <a:rPr lang="en-US" sz="2400" b="0" dirty="0">
              <a:solidFill>
                <a:sysClr val="windowText" lastClr="000000"/>
              </a:solidFill>
              <a:latin typeface="+mn-lt"/>
            </a:rPr>
            <a:t>Improved financial capacity</a:t>
          </a:r>
        </a:p>
      </dgm:t>
    </dgm:pt>
    <dgm:pt modelId="{F047E9D3-2E9B-4F4E-97EE-0EF2658F00E8}" type="parTrans" cxnId="{81F3D490-69D2-4ADE-B088-E395696D148A}">
      <dgm:prSet/>
      <dgm:spPr/>
      <dgm:t>
        <a:bodyPr/>
        <a:lstStyle/>
        <a:p>
          <a:endParaRPr lang="en-US"/>
        </a:p>
      </dgm:t>
    </dgm:pt>
    <dgm:pt modelId="{0EB186A3-F70D-4697-A418-8C69A797E0D5}" type="sibTrans" cxnId="{81F3D490-69D2-4ADE-B088-E395696D148A}">
      <dgm:prSet/>
      <dgm:spPr/>
      <dgm:t>
        <a:bodyPr/>
        <a:lstStyle/>
        <a:p>
          <a:endParaRPr lang="en-US"/>
        </a:p>
      </dgm:t>
    </dgm:pt>
    <dgm:pt modelId="{DB308643-9847-4D29-9054-91E81934A7AA}">
      <dgm:prSet phldrT="[Text]" custT="1"/>
      <dgm:spPr>
        <a:solidFill>
          <a:srgbClr val="3C833F"/>
        </a:solidFill>
      </dgm:spPr>
      <dgm:t>
        <a:bodyPr/>
        <a:lstStyle/>
        <a:p>
          <a:r>
            <a:rPr lang="en-US" sz="2000" b="1" dirty="0">
              <a:latin typeface="+mn-lt"/>
            </a:rPr>
            <a:t>171,142</a:t>
          </a:r>
        </a:p>
      </dgm:t>
    </dgm:pt>
    <dgm:pt modelId="{B06B6F47-C934-41DA-A237-F00DE1D7DE36}" type="parTrans" cxnId="{F9B8763E-83B3-442F-B199-FFD8289DC478}">
      <dgm:prSet/>
      <dgm:spPr/>
      <dgm:t>
        <a:bodyPr/>
        <a:lstStyle/>
        <a:p>
          <a:endParaRPr lang="en-US"/>
        </a:p>
      </dgm:t>
    </dgm:pt>
    <dgm:pt modelId="{310D9251-CB1A-4489-A9DE-BBA5A7239813}" type="sibTrans" cxnId="{F9B8763E-83B3-442F-B199-FFD8289DC478}">
      <dgm:prSet/>
      <dgm:spPr/>
      <dgm:t>
        <a:bodyPr/>
        <a:lstStyle/>
        <a:p>
          <a:endParaRPr lang="en-US"/>
        </a:p>
      </dgm:t>
    </dgm:pt>
    <dgm:pt modelId="{7357C6E7-5F66-DA43-841A-5A99E840075E}" type="pres">
      <dgm:prSet presAssocID="{3E3D17E5-6DF3-044D-93F2-B0D60968ACB6}" presName="linearFlow" presStyleCnt="0">
        <dgm:presLayoutVars>
          <dgm:dir/>
          <dgm:animLvl val="lvl"/>
          <dgm:resizeHandles val="exact"/>
        </dgm:presLayoutVars>
      </dgm:prSet>
      <dgm:spPr/>
      <dgm:t>
        <a:bodyPr/>
        <a:lstStyle/>
        <a:p>
          <a:endParaRPr lang="en-US"/>
        </a:p>
      </dgm:t>
    </dgm:pt>
    <dgm:pt modelId="{2645BAB6-F887-9D43-AFFB-62E30D2B3D26}" type="pres">
      <dgm:prSet presAssocID="{F3419871-DBC0-AA45-B1F9-AA8263FF22A5}" presName="composite" presStyleCnt="0"/>
      <dgm:spPr/>
    </dgm:pt>
    <dgm:pt modelId="{B608CFE4-4113-ED45-B337-7E1EB2A77062}" type="pres">
      <dgm:prSet presAssocID="{F3419871-DBC0-AA45-B1F9-AA8263FF22A5}" presName="parentText" presStyleLbl="alignNode1" presStyleIdx="0" presStyleCnt="4">
        <dgm:presLayoutVars>
          <dgm:chMax val="1"/>
          <dgm:bulletEnabled val="1"/>
        </dgm:presLayoutVars>
      </dgm:prSet>
      <dgm:spPr/>
      <dgm:t>
        <a:bodyPr/>
        <a:lstStyle/>
        <a:p>
          <a:endParaRPr lang="en-US"/>
        </a:p>
      </dgm:t>
    </dgm:pt>
    <dgm:pt modelId="{E36B3FDB-46B0-414E-9345-315E64AA4095}" type="pres">
      <dgm:prSet presAssocID="{F3419871-DBC0-AA45-B1F9-AA8263FF22A5}" presName="descendantText" presStyleLbl="alignAcc1" presStyleIdx="0" presStyleCnt="4">
        <dgm:presLayoutVars>
          <dgm:bulletEnabled val="1"/>
        </dgm:presLayoutVars>
      </dgm:prSet>
      <dgm:spPr/>
      <dgm:t>
        <a:bodyPr/>
        <a:lstStyle/>
        <a:p>
          <a:endParaRPr lang="en-US"/>
        </a:p>
      </dgm:t>
    </dgm:pt>
    <dgm:pt modelId="{04C1DD8B-72ED-C24F-9721-78251998934A}" type="pres">
      <dgm:prSet presAssocID="{26570E87-2564-2E4C-AC2F-E0C64BD3D203}" presName="sp" presStyleCnt="0"/>
      <dgm:spPr/>
    </dgm:pt>
    <dgm:pt modelId="{7D2EEB33-4D93-FC4D-8E10-920375E6A3B1}" type="pres">
      <dgm:prSet presAssocID="{C2B66FBF-611C-BB42-9574-2FFCF48A2D44}" presName="composite" presStyleCnt="0"/>
      <dgm:spPr/>
    </dgm:pt>
    <dgm:pt modelId="{8DFE075D-F6FA-884D-9BDC-6B7D1DB4B449}" type="pres">
      <dgm:prSet presAssocID="{C2B66FBF-611C-BB42-9574-2FFCF48A2D44}" presName="parentText" presStyleLbl="alignNode1" presStyleIdx="1" presStyleCnt="4">
        <dgm:presLayoutVars>
          <dgm:chMax val="1"/>
          <dgm:bulletEnabled val="1"/>
        </dgm:presLayoutVars>
      </dgm:prSet>
      <dgm:spPr/>
      <dgm:t>
        <a:bodyPr/>
        <a:lstStyle/>
        <a:p>
          <a:endParaRPr lang="en-US"/>
        </a:p>
      </dgm:t>
    </dgm:pt>
    <dgm:pt modelId="{60B32E6F-CED2-EA4E-BCA5-4462B149255F}" type="pres">
      <dgm:prSet presAssocID="{C2B66FBF-611C-BB42-9574-2FFCF48A2D44}" presName="descendantText" presStyleLbl="alignAcc1" presStyleIdx="1" presStyleCnt="4">
        <dgm:presLayoutVars>
          <dgm:bulletEnabled val="1"/>
        </dgm:presLayoutVars>
      </dgm:prSet>
      <dgm:spPr/>
      <dgm:t>
        <a:bodyPr/>
        <a:lstStyle/>
        <a:p>
          <a:endParaRPr lang="en-US"/>
        </a:p>
      </dgm:t>
    </dgm:pt>
    <dgm:pt modelId="{E087CE99-B945-F24F-BB64-535542B3DCDA}" type="pres">
      <dgm:prSet presAssocID="{842D9A9C-DCA6-C443-8436-D48D0659571F}" presName="sp" presStyleCnt="0"/>
      <dgm:spPr/>
    </dgm:pt>
    <dgm:pt modelId="{8758DA66-BEDA-ED40-8A37-4B568D76D072}" type="pres">
      <dgm:prSet presAssocID="{8E04B272-59AE-264B-B593-A543544E6CA4}" presName="composite" presStyleCnt="0"/>
      <dgm:spPr/>
    </dgm:pt>
    <dgm:pt modelId="{45C97FAE-38FC-1A4E-8A40-2AE6831759DD}" type="pres">
      <dgm:prSet presAssocID="{8E04B272-59AE-264B-B593-A543544E6CA4}" presName="parentText" presStyleLbl="alignNode1" presStyleIdx="2" presStyleCnt="4">
        <dgm:presLayoutVars>
          <dgm:chMax val="1"/>
          <dgm:bulletEnabled val="1"/>
        </dgm:presLayoutVars>
      </dgm:prSet>
      <dgm:spPr/>
      <dgm:t>
        <a:bodyPr/>
        <a:lstStyle/>
        <a:p>
          <a:endParaRPr lang="en-US"/>
        </a:p>
      </dgm:t>
    </dgm:pt>
    <dgm:pt modelId="{83C8FAD4-9389-7F42-9BAE-0003749E64AD}" type="pres">
      <dgm:prSet presAssocID="{8E04B272-59AE-264B-B593-A543544E6CA4}" presName="descendantText" presStyleLbl="alignAcc1" presStyleIdx="2" presStyleCnt="4">
        <dgm:presLayoutVars>
          <dgm:bulletEnabled val="1"/>
        </dgm:presLayoutVars>
      </dgm:prSet>
      <dgm:spPr/>
      <dgm:t>
        <a:bodyPr/>
        <a:lstStyle/>
        <a:p>
          <a:endParaRPr lang="en-US"/>
        </a:p>
      </dgm:t>
    </dgm:pt>
    <dgm:pt modelId="{2AEAE31C-C7FB-4E21-83CB-F7B4204868C2}" type="pres">
      <dgm:prSet presAssocID="{76775157-66BC-174C-A757-04942FC87611}" presName="sp" presStyleCnt="0"/>
      <dgm:spPr/>
    </dgm:pt>
    <dgm:pt modelId="{FC9AEFD5-3628-46A6-9E42-9A54CC05F86B}" type="pres">
      <dgm:prSet presAssocID="{DB308643-9847-4D29-9054-91E81934A7AA}" presName="composite" presStyleCnt="0"/>
      <dgm:spPr/>
    </dgm:pt>
    <dgm:pt modelId="{D47DD846-4806-46FA-ADEF-0A57B9178917}" type="pres">
      <dgm:prSet presAssocID="{DB308643-9847-4D29-9054-91E81934A7AA}" presName="parentText" presStyleLbl="alignNode1" presStyleIdx="3" presStyleCnt="4">
        <dgm:presLayoutVars>
          <dgm:chMax val="1"/>
          <dgm:bulletEnabled val="1"/>
        </dgm:presLayoutVars>
      </dgm:prSet>
      <dgm:spPr/>
      <dgm:t>
        <a:bodyPr/>
        <a:lstStyle/>
        <a:p>
          <a:endParaRPr lang="en-US"/>
        </a:p>
      </dgm:t>
    </dgm:pt>
    <dgm:pt modelId="{C2F863E4-4325-42A5-86F0-00EE506AD69E}" type="pres">
      <dgm:prSet presAssocID="{DB308643-9847-4D29-9054-91E81934A7AA}" presName="descendantText" presStyleLbl="alignAcc1" presStyleIdx="3" presStyleCnt="4">
        <dgm:presLayoutVars>
          <dgm:bulletEnabled val="1"/>
        </dgm:presLayoutVars>
      </dgm:prSet>
      <dgm:spPr/>
      <dgm:t>
        <a:bodyPr/>
        <a:lstStyle/>
        <a:p>
          <a:endParaRPr lang="en-US"/>
        </a:p>
      </dgm:t>
    </dgm:pt>
  </dgm:ptLst>
  <dgm:cxnLst>
    <dgm:cxn modelId="{C7DB45D2-FEED-DC4A-88BE-4A209D94E61C}" type="presOf" srcId="{D7739AD2-DF91-C24A-80A2-4E9B226C91BD}" destId="{60B32E6F-CED2-EA4E-BCA5-4462B149255F}" srcOrd="0" destOrd="0" presId="urn:microsoft.com/office/officeart/2005/8/layout/chevron2"/>
    <dgm:cxn modelId="{949E2066-422E-374F-B1D0-E1208016B50F}" type="presOf" srcId="{3E3D17E5-6DF3-044D-93F2-B0D60968ACB6}" destId="{7357C6E7-5F66-DA43-841A-5A99E840075E}" srcOrd="0" destOrd="0" presId="urn:microsoft.com/office/officeart/2005/8/layout/chevron2"/>
    <dgm:cxn modelId="{3A2EE58A-8865-E044-82BD-DE6C31EC141C}" type="presOf" srcId="{8E04B272-59AE-264B-B593-A543544E6CA4}" destId="{45C97FAE-38FC-1A4E-8A40-2AE6831759DD}" srcOrd="0" destOrd="0" presId="urn:microsoft.com/office/officeart/2005/8/layout/chevron2"/>
    <dgm:cxn modelId="{81F3D490-69D2-4ADE-B088-E395696D148A}" srcId="{8E04B272-59AE-264B-B593-A543544E6CA4}" destId="{359536F9-F465-4F1A-B4F6-D5CF4036C0A8}" srcOrd="0" destOrd="0" parTransId="{F047E9D3-2E9B-4F4E-97EE-0EF2658F00E8}" sibTransId="{0EB186A3-F70D-4697-A418-8C69A797E0D5}"/>
    <dgm:cxn modelId="{DA641545-BA79-E446-B9D7-CAA8002FD3A9}" type="presOf" srcId="{F3419871-DBC0-AA45-B1F9-AA8263FF22A5}" destId="{B608CFE4-4113-ED45-B337-7E1EB2A77062}" srcOrd="0" destOrd="0" presId="urn:microsoft.com/office/officeart/2005/8/layout/chevron2"/>
    <dgm:cxn modelId="{70DE161B-2E1E-0B48-BEF5-EA241F0F2C95}" srcId="{DB308643-9847-4D29-9054-91E81934A7AA}" destId="{928F3EF1-E0C8-254D-84DA-0677ADDD55AF}" srcOrd="0" destOrd="0" parTransId="{4132A831-0A59-6C45-A31C-735B135A0ACB}" sibTransId="{640F1F30-E1F3-8643-8F51-0AE05204EF90}"/>
    <dgm:cxn modelId="{DE6116F8-DB24-4447-9E24-7E795B712707}" srcId="{C2B66FBF-611C-BB42-9574-2FFCF48A2D44}" destId="{D7739AD2-DF91-C24A-80A2-4E9B226C91BD}" srcOrd="0" destOrd="0" parTransId="{C24571D4-3FB5-5B4A-9781-E23941CAEC9A}" sibTransId="{777CDF88-8ABC-094F-B936-92905DA2509D}"/>
    <dgm:cxn modelId="{9EBFC9BF-59BD-034F-96D3-B98E8EFD0FBF}" srcId="{F3419871-DBC0-AA45-B1F9-AA8263FF22A5}" destId="{CF9BF9E1-9599-5748-ABE0-4E5DB8EE3715}" srcOrd="0" destOrd="0" parTransId="{57D1B0DF-E14A-AE44-B389-F052634EC60E}" sibTransId="{E1F84348-0B9F-BB4F-A91C-394E1BCCEE08}"/>
    <dgm:cxn modelId="{04FB8C11-1E4F-6547-A788-1033C3841A7F}" srcId="{3E3D17E5-6DF3-044D-93F2-B0D60968ACB6}" destId="{8E04B272-59AE-264B-B593-A543544E6CA4}" srcOrd="2" destOrd="0" parTransId="{E0C4DFFC-7FC7-A342-985B-E4174F51126A}" sibTransId="{76775157-66BC-174C-A757-04942FC87611}"/>
    <dgm:cxn modelId="{A87C020E-B261-3F4C-B416-7DBE34E60BCF}" type="presOf" srcId="{928F3EF1-E0C8-254D-84DA-0677ADDD55AF}" destId="{C2F863E4-4325-42A5-86F0-00EE506AD69E}" srcOrd="0" destOrd="0" presId="urn:microsoft.com/office/officeart/2005/8/layout/chevron2"/>
    <dgm:cxn modelId="{F9B8763E-83B3-442F-B199-FFD8289DC478}" srcId="{3E3D17E5-6DF3-044D-93F2-B0D60968ACB6}" destId="{DB308643-9847-4D29-9054-91E81934A7AA}" srcOrd="3" destOrd="0" parTransId="{B06B6F47-C934-41DA-A237-F00DE1D7DE36}" sibTransId="{310D9251-CB1A-4489-A9DE-BBA5A7239813}"/>
    <dgm:cxn modelId="{A861F943-0734-8747-B88F-06C421DDEB15}" srcId="{3E3D17E5-6DF3-044D-93F2-B0D60968ACB6}" destId="{F3419871-DBC0-AA45-B1F9-AA8263FF22A5}" srcOrd="0" destOrd="0" parTransId="{11DEAAE1-ACD2-4C49-B48F-C49B8AFB1582}" sibTransId="{26570E87-2564-2E4C-AC2F-E0C64BD3D203}"/>
    <dgm:cxn modelId="{149AF3C0-E600-6748-92D2-BF1B50EB5FEB}" srcId="{3E3D17E5-6DF3-044D-93F2-B0D60968ACB6}" destId="{C2B66FBF-611C-BB42-9574-2FFCF48A2D44}" srcOrd="1" destOrd="0" parTransId="{84F0271C-6DDD-FF4F-B0A5-23B3193915A2}" sibTransId="{842D9A9C-DCA6-C443-8436-D48D0659571F}"/>
    <dgm:cxn modelId="{A8F71BE5-608A-F148-BFDD-F9B16B54974F}" type="presOf" srcId="{C2B66FBF-611C-BB42-9574-2FFCF48A2D44}" destId="{8DFE075D-F6FA-884D-9BDC-6B7D1DB4B449}" srcOrd="0" destOrd="0" presId="urn:microsoft.com/office/officeart/2005/8/layout/chevron2"/>
    <dgm:cxn modelId="{D42C0BC9-3838-3D45-8B02-7069B5635E49}" type="presOf" srcId="{DB308643-9847-4D29-9054-91E81934A7AA}" destId="{D47DD846-4806-46FA-ADEF-0A57B9178917}" srcOrd="0" destOrd="0" presId="urn:microsoft.com/office/officeart/2005/8/layout/chevron2"/>
    <dgm:cxn modelId="{9C8BF15C-AD21-D243-A59E-072EB0D64218}" type="presOf" srcId="{359536F9-F465-4F1A-B4F6-D5CF4036C0A8}" destId="{83C8FAD4-9389-7F42-9BAE-0003749E64AD}" srcOrd="0" destOrd="0" presId="urn:microsoft.com/office/officeart/2005/8/layout/chevron2"/>
    <dgm:cxn modelId="{F8EC8182-9EF6-A349-AC84-4B10185E901A}" type="presOf" srcId="{CF9BF9E1-9599-5748-ABE0-4E5DB8EE3715}" destId="{E36B3FDB-46B0-414E-9345-315E64AA4095}" srcOrd="0" destOrd="0" presId="urn:microsoft.com/office/officeart/2005/8/layout/chevron2"/>
    <dgm:cxn modelId="{FEC40DDC-45B3-784D-A573-23710057E103}" type="presParOf" srcId="{7357C6E7-5F66-DA43-841A-5A99E840075E}" destId="{2645BAB6-F887-9D43-AFFB-62E30D2B3D26}" srcOrd="0" destOrd="0" presId="urn:microsoft.com/office/officeart/2005/8/layout/chevron2"/>
    <dgm:cxn modelId="{DAC1332C-608A-EF46-9182-D7496978CE56}" type="presParOf" srcId="{2645BAB6-F887-9D43-AFFB-62E30D2B3D26}" destId="{B608CFE4-4113-ED45-B337-7E1EB2A77062}" srcOrd="0" destOrd="0" presId="urn:microsoft.com/office/officeart/2005/8/layout/chevron2"/>
    <dgm:cxn modelId="{63FC27F7-259D-F346-B07F-BB6D4AD4C66A}" type="presParOf" srcId="{2645BAB6-F887-9D43-AFFB-62E30D2B3D26}" destId="{E36B3FDB-46B0-414E-9345-315E64AA4095}" srcOrd="1" destOrd="0" presId="urn:microsoft.com/office/officeart/2005/8/layout/chevron2"/>
    <dgm:cxn modelId="{93E8D49E-1BFE-B345-8563-F2DABE5EC67E}" type="presParOf" srcId="{7357C6E7-5F66-DA43-841A-5A99E840075E}" destId="{04C1DD8B-72ED-C24F-9721-78251998934A}" srcOrd="1" destOrd="0" presId="urn:microsoft.com/office/officeart/2005/8/layout/chevron2"/>
    <dgm:cxn modelId="{9750060E-3176-0247-986A-8F973688ACC1}" type="presParOf" srcId="{7357C6E7-5F66-DA43-841A-5A99E840075E}" destId="{7D2EEB33-4D93-FC4D-8E10-920375E6A3B1}" srcOrd="2" destOrd="0" presId="urn:microsoft.com/office/officeart/2005/8/layout/chevron2"/>
    <dgm:cxn modelId="{EE9B418F-8732-A846-8EC5-DB524603C2B9}" type="presParOf" srcId="{7D2EEB33-4D93-FC4D-8E10-920375E6A3B1}" destId="{8DFE075D-F6FA-884D-9BDC-6B7D1DB4B449}" srcOrd="0" destOrd="0" presId="urn:microsoft.com/office/officeart/2005/8/layout/chevron2"/>
    <dgm:cxn modelId="{B97F357B-E348-0347-B120-31852968C7B4}" type="presParOf" srcId="{7D2EEB33-4D93-FC4D-8E10-920375E6A3B1}" destId="{60B32E6F-CED2-EA4E-BCA5-4462B149255F}" srcOrd="1" destOrd="0" presId="urn:microsoft.com/office/officeart/2005/8/layout/chevron2"/>
    <dgm:cxn modelId="{49FE5ABC-E694-6144-8148-C0EB251F4845}" type="presParOf" srcId="{7357C6E7-5F66-DA43-841A-5A99E840075E}" destId="{E087CE99-B945-F24F-BB64-535542B3DCDA}" srcOrd="3" destOrd="0" presId="urn:microsoft.com/office/officeart/2005/8/layout/chevron2"/>
    <dgm:cxn modelId="{43DE06A9-17D2-4F4E-9D9E-B5E09C3216E6}" type="presParOf" srcId="{7357C6E7-5F66-DA43-841A-5A99E840075E}" destId="{8758DA66-BEDA-ED40-8A37-4B568D76D072}" srcOrd="4" destOrd="0" presId="urn:microsoft.com/office/officeart/2005/8/layout/chevron2"/>
    <dgm:cxn modelId="{51984392-05FE-F04D-81C0-C8277B519A71}" type="presParOf" srcId="{8758DA66-BEDA-ED40-8A37-4B568D76D072}" destId="{45C97FAE-38FC-1A4E-8A40-2AE6831759DD}" srcOrd="0" destOrd="0" presId="urn:microsoft.com/office/officeart/2005/8/layout/chevron2"/>
    <dgm:cxn modelId="{9F4F9AAD-332A-324F-BC0C-F749BC9B0F11}" type="presParOf" srcId="{8758DA66-BEDA-ED40-8A37-4B568D76D072}" destId="{83C8FAD4-9389-7F42-9BAE-0003749E64AD}" srcOrd="1" destOrd="0" presId="urn:microsoft.com/office/officeart/2005/8/layout/chevron2"/>
    <dgm:cxn modelId="{C8E6B45C-FD72-C643-88B4-EE9B4077CE38}" type="presParOf" srcId="{7357C6E7-5F66-DA43-841A-5A99E840075E}" destId="{2AEAE31C-C7FB-4E21-83CB-F7B4204868C2}" srcOrd="5" destOrd="0" presId="urn:microsoft.com/office/officeart/2005/8/layout/chevron2"/>
    <dgm:cxn modelId="{FED30317-D8D3-8A4B-84B6-638567665E4E}" type="presParOf" srcId="{7357C6E7-5F66-DA43-841A-5A99E840075E}" destId="{FC9AEFD5-3628-46A6-9E42-9A54CC05F86B}" srcOrd="6" destOrd="0" presId="urn:microsoft.com/office/officeart/2005/8/layout/chevron2"/>
    <dgm:cxn modelId="{A733387F-5E98-8947-A920-68D08D6AF10E}" type="presParOf" srcId="{FC9AEFD5-3628-46A6-9E42-9A54CC05F86B}" destId="{D47DD846-4806-46FA-ADEF-0A57B9178917}" srcOrd="0" destOrd="0" presId="urn:microsoft.com/office/officeart/2005/8/layout/chevron2"/>
    <dgm:cxn modelId="{27A473F2-1ABB-3044-87C0-C1648E852A8E}" type="presParOf" srcId="{FC9AEFD5-3628-46A6-9E42-9A54CC05F86B}" destId="{C2F863E4-4325-42A5-86F0-00EE506AD6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8CFE4-4113-ED45-B337-7E1EB2A77062}">
      <dsp:nvSpPr>
        <dsp:cNvPr id="0" name=""/>
        <dsp:cNvSpPr/>
      </dsp:nvSpPr>
      <dsp:spPr>
        <a:xfrm rot="5400000">
          <a:off x="-192713" y="195992"/>
          <a:ext cx="1284755" cy="899328"/>
        </a:xfrm>
        <a:prstGeom prst="chevron">
          <a:avLst/>
        </a:prstGeom>
        <a:solidFill>
          <a:srgbClr val="3C833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mn-lt"/>
            </a:rPr>
            <a:t>345,612</a:t>
          </a:r>
        </a:p>
      </dsp:txBody>
      <dsp:txXfrm rot="-5400000">
        <a:off x="1" y="452942"/>
        <a:ext cx="899328" cy="385427"/>
      </dsp:txXfrm>
    </dsp:sp>
    <dsp:sp modelId="{E36B3FDB-46B0-414E-9345-315E64AA4095}">
      <dsp:nvSpPr>
        <dsp:cNvPr id="0" name=""/>
        <dsp:cNvSpPr/>
      </dsp:nvSpPr>
      <dsp:spPr>
        <a:xfrm rot="5400000">
          <a:off x="3779412" y="-2876805"/>
          <a:ext cx="835090" cy="6595259"/>
        </a:xfrm>
        <a:prstGeom prst="round2SameRect">
          <a:avLst/>
        </a:prstGeom>
        <a:solidFill>
          <a:schemeClr val="lt1">
            <a:alpha val="90000"/>
            <a:hueOff val="0"/>
            <a:satOff val="0"/>
            <a:lumOff val="0"/>
            <a:alphaOff val="0"/>
          </a:schemeClr>
        </a:solidFill>
        <a:ln w="28575" cap="flat" cmpd="sng" algn="ctr">
          <a:solidFill>
            <a:srgbClr val="3C833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ysClr val="windowText" lastClr="000000"/>
              </a:solidFill>
              <a:latin typeface="+mn-lt"/>
            </a:rPr>
            <a:t>Worked with housing counselor to develop a sustainable household budget</a:t>
          </a:r>
        </a:p>
      </dsp:txBody>
      <dsp:txXfrm rot="-5400000">
        <a:off x="899328" y="44045"/>
        <a:ext cx="6554493" cy="753558"/>
      </dsp:txXfrm>
    </dsp:sp>
    <dsp:sp modelId="{8DFE075D-F6FA-884D-9BDC-6B7D1DB4B449}">
      <dsp:nvSpPr>
        <dsp:cNvPr id="0" name=""/>
        <dsp:cNvSpPr/>
      </dsp:nvSpPr>
      <dsp:spPr>
        <a:xfrm rot="5400000">
          <a:off x="-192713" y="1334533"/>
          <a:ext cx="1284755" cy="899328"/>
        </a:xfrm>
        <a:prstGeom prst="chevron">
          <a:avLst/>
        </a:prstGeom>
        <a:solidFill>
          <a:srgbClr val="3C833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mn-lt"/>
            </a:rPr>
            <a:t>309,706</a:t>
          </a:r>
        </a:p>
      </dsp:txBody>
      <dsp:txXfrm rot="-5400000">
        <a:off x="1" y="1591483"/>
        <a:ext cx="899328" cy="385427"/>
      </dsp:txXfrm>
    </dsp:sp>
    <dsp:sp modelId="{60B32E6F-CED2-EA4E-BCA5-4462B149255F}">
      <dsp:nvSpPr>
        <dsp:cNvPr id="0" name=""/>
        <dsp:cNvSpPr/>
      </dsp:nvSpPr>
      <dsp:spPr>
        <a:xfrm rot="5400000">
          <a:off x="3779412" y="-1738263"/>
          <a:ext cx="835090" cy="6595259"/>
        </a:xfrm>
        <a:prstGeom prst="round2SameRect">
          <a:avLst/>
        </a:prstGeom>
        <a:solidFill>
          <a:schemeClr val="lt1">
            <a:alpha val="90000"/>
            <a:hueOff val="0"/>
            <a:satOff val="0"/>
            <a:lumOff val="0"/>
            <a:alphaOff val="0"/>
          </a:schemeClr>
        </a:solidFill>
        <a:ln w="28575" cap="flat" cmpd="sng" algn="ctr">
          <a:solidFill>
            <a:srgbClr val="3C833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ysClr val="windowText" lastClr="000000"/>
              </a:solidFill>
              <a:latin typeface="+mn-lt"/>
            </a:rPr>
            <a:t>Received fair housing information</a:t>
          </a:r>
        </a:p>
      </dsp:txBody>
      <dsp:txXfrm rot="-5400000">
        <a:off x="899328" y="1182587"/>
        <a:ext cx="6554493" cy="753558"/>
      </dsp:txXfrm>
    </dsp:sp>
    <dsp:sp modelId="{45C97FAE-38FC-1A4E-8A40-2AE6831759DD}">
      <dsp:nvSpPr>
        <dsp:cNvPr id="0" name=""/>
        <dsp:cNvSpPr/>
      </dsp:nvSpPr>
      <dsp:spPr>
        <a:xfrm rot="5400000">
          <a:off x="-192713" y="2473075"/>
          <a:ext cx="1284755" cy="899328"/>
        </a:xfrm>
        <a:prstGeom prst="chevron">
          <a:avLst/>
        </a:prstGeom>
        <a:solidFill>
          <a:srgbClr val="3C833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mn-lt"/>
            </a:rPr>
            <a:t>165,605</a:t>
          </a:r>
        </a:p>
      </dsp:txBody>
      <dsp:txXfrm rot="-5400000">
        <a:off x="1" y="2730025"/>
        <a:ext cx="899328" cy="385427"/>
      </dsp:txXfrm>
    </dsp:sp>
    <dsp:sp modelId="{83C8FAD4-9389-7F42-9BAE-0003749E64AD}">
      <dsp:nvSpPr>
        <dsp:cNvPr id="0" name=""/>
        <dsp:cNvSpPr/>
      </dsp:nvSpPr>
      <dsp:spPr>
        <a:xfrm rot="5400000">
          <a:off x="3779412" y="-599722"/>
          <a:ext cx="835090" cy="6595259"/>
        </a:xfrm>
        <a:prstGeom prst="round2SameRect">
          <a:avLst/>
        </a:prstGeom>
        <a:solidFill>
          <a:schemeClr val="lt1">
            <a:alpha val="90000"/>
            <a:hueOff val="0"/>
            <a:satOff val="0"/>
            <a:lumOff val="0"/>
            <a:alphaOff val="0"/>
          </a:schemeClr>
        </a:solidFill>
        <a:ln w="28575" cap="flat" cmpd="sng" algn="ctr">
          <a:solidFill>
            <a:srgbClr val="3C833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ysClr val="windowText" lastClr="000000"/>
              </a:solidFill>
              <a:latin typeface="+mn-lt"/>
            </a:rPr>
            <a:t>Improved financial capacity</a:t>
          </a:r>
        </a:p>
      </dsp:txBody>
      <dsp:txXfrm rot="-5400000">
        <a:off x="899328" y="2321128"/>
        <a:ext cx="6554493" cy="753558"/>
      </dsp:txXfrm>
    </dsp:sp>
    <dsp:sp modelId="{D47DD846-4806-46FA-ADEF-0A57B9178917}">
      <dsp:nvSpPr>
        <dsp:cNvPr id="0" name=""/>
        <dsp:cNvSpPr/>
      </dsp:nvSpPr>
      <dsp:spPr>
        <a:xfrm rot="5400000">
          <a:off x="-192713" y="3611617"/>
          <a:ext cx="1284755" cy="899328"/>
        </a:xfrm>
        <a:prstGeom prst="chevron">
          <a:avLst/>
        </a:prstGeom>
        <a:solidFill>
          <a:srgbClr val="3C833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mn-lt"/>
            </a:rPr>
            <a:t>171,142</a:t>
          </a:r>
        </a:p>
      </dsp:txBody>
      <dsp:txXfrm rot="-5400000">
        <a:off x="1" y="3868567"/>
        <a:ext cx="899328" cy="385427"/>
      </dsp:txXfrm>
    </dsp:sp>
    <dsp:sp modelId="{C2F863E4-4325-42A5-86F0-00EE506AD69E}">
      <dsp:nvSpPr>
        <dsp:cNvPr id="0" name=""/>
        <dsp:cNvSpPr/>
      </dsp:nvSpPr>
      <dsp:spPr>
        <a:xfrm rot="5400000">
          <a:off x="3779412" y="538819"/>
          <a:ext cx="835090" cy="6595259"/>
        </a:xfrm>
        <a:prstGeom prst="round2SameRect">
          <a:avLst/>
        </a:prstGeom>
        <a:solidFill>
          <a:schemeClr val="lt1">
            <a:alpha val="90000"/>
            <a:hueOff val="0"/>
            <a:satOff val="0"/>
            <a:lumOff val="0"/>
            <a:alphaOff val="0"/>
          </a:schemeClr>
        </a:solidFill>
        <a:ln w="28575" cap="flat" cmpd="sng" algn="ctr">
          <a:solidFill>
            <a:srgbClr val="3C833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ysClr val="windowText" lastClr="000000"/>
              </a:solidFill>
              <a:latin typeface="+mn-lt"/>
            </a:rPr>
            <a:t>Gained access to resources to help improve housing situation</a:t>
          </a:r>
        </a:p>
      </dsp:txBody>
      <dsp:txXfrm rot="-5400000">
        <a:off x="899328" y="3459669"/>
        <a:ext cx="6554493" cy="7535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28B6929-912E-C24A-BDEA-149C734DD35D}" type="datetimeFigureOut">
              <a:rPr lang="en-US" smtClean="0"/>
              <a:pPr/>
              <a:t>10/18/2018</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Tree>
    <p:extLst>
      <p:ext uri="{BB962C8B-B14F-4D97-AF65-F5344CB8AC3E}">
        <p14:creationId xmlns:p14="http://schemas.microsoft.com/office/powerpoint/2010/main" val="191693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07D054-1A19-FA46-9A2A-9F9FE1906942}" type="datetimeFigureOut">
              <a:rPr lang="en-US" smtClean="0"/>
              <a:pPr/>
              <a:t>10/18/2018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85719E3-537F-2D40-BF80-CD96FA625B45}" type="slidenum">
              <a:rPr lang="en-US" smtClean="0"/>
              <a:pPr/>
              <a:t>‹#›</a:t>
            </a:fld>
            <a:endParaRPr lang="en-US" dirty="0"/>
          </a:p>
        </p:txBody>
      </p:sp>
    </p:spTree>
    <p:extLst>
      <p:ext uri="{BB962C8B-B14F-4D97-AF65-F5344CB8AC3E}">
        <p14:creationId xmlns:p14="http://schemas.microsoft.com/office/powerpoint/2010/main" val="2055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a:t>
            </a:fld>
            <a:endParaRPr lang="en-US" dirty="0"/>
          </a:p>
        </p:txBody>
      </p:sp>
    </p:spTree>
    <p:extLst>
      <p:ext uri="{BB962C8B-B14F-4D97-AF65-F5344CB8AC3E}">
        <p14:creationId xmlns:p14="http://schemas.microsoft.com/office/powerpoint/2010/main" val="245784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11</a:t>
            </a:fld>
            <a:endParaRPr lang="en-US" dirty="0"/>
          </a:p>
        </p:txBody>
      </p:sp>
    </p:spTree>
    <p:extLst>
      <p:ext uri="{BB962C8B-B14F-4D97-AF65-F5344CB8AC3E}">
        <p14:creationId xmlns:p14="http://schemas.microsoft.com/office/powerpoint/2010/main" val="185470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F85719E3-537F-2D40-BF80-CD96FA625B45}" type="slidenum">
              <a:rPr lang="en-US">
                <a:solidFill>
                  <a:prstClr val="black"/>
                </a:solidFill>
                <a:latin typeface="Calibri"/>
              </a:rPr>
              <a:pPr defTabSz="933237">
                <a:defRPr/>
              </a:pPr>
              <a:t>12</a:t>
            </a:fld>
            <a:endParaRPr lang="en-US" dirty="0">
              <a:solidFill>
                <a:prstClr val="black"/>
              </a:solidFill>
              <a:latin typeface="Calibri"/>
            </a:endParaRPr>
          </a:p>
        </p:txBody>
      </p:sp>
    </p:spTree>
    <p:extLst>
      <p:ext uri="{BB962C8B-B14F-4D97-AF65-F5344CB8AC3E}">
        <p14:creationId xmlns:p14="http://schemas.microsoft.com/office/powerpoint/2010/main" val="331196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13</a:t>
            </a:fld>
            <a:endParaRPr lang="en-US" dirty="0"/>
          </a:p>
        </p:txBody>
      </p:sp>
    </p:spTree>
    <p:extLst>
      <p:ext uri="{BB962C8B-B14F-4D97-AF65-F5344CB8AC3E}">
        <p14:creationId xmlns:p14="http://schemas.microsoft.com/office/powerpoint/2010/main" val="255618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14</a:t>
            </a:fld>
            <a:endParaRPr lang="en-US" dirty="0"/>
          </a:p>
        </p:txBody>
      </p:sp>
    </p:spTree>
    <p:extLst>
      <p:ext uri="{BB962C8B-B14F-4D97-AF65-F5344CB8AC3E}">
        <p14:creationId xmlns:p14="http://schemas.microsoft.com/office/powerpoint/2010/main" val="37664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15</a:t>
            </a:fld>
            <a:endParaRPr lang="en-US" dirty="0"/>
          </a:p>
        </p:txBody>
      </p:sp>
    </p:spTree>
    <p:extLst>
      <p:ext uri="{BB962C8B-B14F-4D97-AF65-F5344CB8AC3E}">
        <p14:creationId xmlns:p14="http://schemas.microsoft.com/office/powerpoint/2010/main" val="369145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16</a:t>
            </a:fld>
            <a:endParaRPr lang="en-US" dirty="0"/>
          </a:p>
        </p:txBody>
      </p:sp>
    </p:spTree>
    <p:extLst>
      <p:ext uri="{BB962C8B-B14F-4D97-AF65-F5344CB8AC3E}">
        <p14:creationId xmlns:p14="http://schemas.microsoft.com/office/powerpoint/2010/main" val="2158391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17</a:t>
            </a:fld>
            <a:endParaRPr lang="en-US" dirty="0"/>
          </a:p>
        </p:txBody>
      </p:sp>
    </p:spTree>
    <p:extLst>
      <p:ext uri="{BB962C8B-B14F-4D97-AF65-F5344CB8AC3E}">
        <p14:creationId xmlns:p14="http://schemas.microsoft.com/office/powerpoint/2010/main" val="281485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18</a:t>
            </a:fld>
            <a:endParaRPr lang="en-US" dirty="0"/>
          </a:p>
        </p:txBody>
      </p:sp>
    </p:spTree>
    <p:extLst>
      <p:ext uri="{BB962C8B-B14F-4D97-AF65-F5344CB8AC3E}">
        <p14:creationId xmlns:p14="http://schemas.microsoft.com/office/powerpoint/2010/main" val="357702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19</a:t>
            </a:fld>
            <a:endParaRPr lang="en-US" dirty="0"/>
          </a:p>
        </p:txBody>
      </p:sp>
    </p:spTree>
    <p:extLst>
      <p:ext uri="{BB962C8B-B14F-4D97-AF65-F5344CB8AC3E}">
        <p14:creationId xmlns:p14="http://schemas.microsoft.com/office/powerpoint/2010/main" val="418455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20</a:t>
            </a:fld>
            <a:endParaRPr lang="en-US" dirty="0"/>
          </a:p>
        </p:txBody>
      </p:sp>
    </p:spTree>
    <p:extLst>
      <p:ext uri="{BB962C8B-B14F-4D97-AF65-F5344CB8AC3E}">
        <p14:creationId xmlns:p14="http://schemas.microsoft.com/office/powerpoint/2010/main" val="150545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2</a:t>
            </a:fld>
            <a:endParaRPr lang="en-US" dirty="0"/>
          </a:p>
        </p:txBody>
      </p:sp>
    </p:spTree>
    <p:extLst>
      <p:ext uri="{BB962C8B-B14F-4D97-AF65-F5344CB8AC3E}">
        <p14:creationId xmlns:p14="http://schemas.microsoft.com/office/powerpoint/2010/main" val="18903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4</a:t>
            </a:fld>
            <a:endParaRPr lang="en-US" dirty="0"/>
          </a:p>
        </p:txBody>
      </p:sp>
    </p:spTree>
    <p:extLst>
      <p:ext uri="{BB962C8B-B14F-4D97-AF65-F5344CB8AC3E}">
        <p14:creationId xmlns:p14="http://schemas.microsoft.com/office/powerpoint/2010/main" val="170769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5</a:t>
            </a:fld>
            <a:endParaRPr lang="en-US" dirty="0"/>
          </a:p>
        </p:txBody>
      </p:sp>
    </p:spTree>
    <p:extLst>
      <p:ext uri="{BB962C8B-B14F-4D97-AF65-F5344CB8AC3E}">
        <p14:creationId xmlns:p14="http://schemas.microsoft.com/office/powerpoint/2010/main" val="398083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6</a:t>
            </a:fld>
            <a:endParaRPr lang="en-US" dirty="0"/>
          </a:p>
        </p:txBody>
      </p:sp>
    </p:spTree>
    <p:extLst>
      <p:ext uri="{BB962C8B-B14F-4D97-AF65-F5344CB8AC3E}">
        <p14:creationId xmlns:p14="http://schemas.microsoft.com/office/powerpoint/2010/main" val="242104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7</a:t>
            </a:fld>
            <a:endParaRPr lang="en-US" dirty="0"/>
          </a:p>
        </p:txBody>
      </p:sp>
    </p:spTree>
    <p:extLst>
      <p:ext uri="{BB962C8B-B14F-4D97-AF65-F5344CB8AC3E}">
        <p14:creationId xmlns:p14="http://schemas.microsoft.com/office/powerpoint/2010/main" val="372605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8</a:t>
            </a:fld>
            <a:endParaRPr lang="en-US" dirty="0"/>
          </a:p>
        </p:txBody>
      </p:sp>
    </p:spTree>
    <p:extLst>
      <p:ext uri="{BB962C8B-B14F-4D97-AF65-F5344CB8AC3E}">
        <p14:creationId xmlns:p14="http://schemas.microsoft.com/office/powerpoint/2010/main" val="190305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9</a:t>
            </a:fld>
            <a:endParaRPr lang="en-US" dirty="0"/>
          </a:p>
        </p:txBody>
      </p:sp>
    </p:spTree>
    <p:extLst>
      <p:ext uri="{BB962C8B-B14F-4D97-AF65-F5344CB8AC3E}">
        <p14:creationId xmlns:p14="http://schemas.microsoft.com/office/powerpoint/2010/main" val="111629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719E3-537F-2D40-BF80-CD96FA625B45}" type="slidenum">
              <a:rPr lang="en-US" smtClean="0"/>
              <a:pPr/>
              <a:t>10</a:t>
            </a:fld>
            <a:endParaRPr lang="en-US" dirty="0"/>
          </a:p>
        </p:txBody>
      </p:sp>
    </p:spTree>
    <p:extLst>
      <p:ext uri="{BB962C8B-B14F-4D97-AF65-F5344CB8AC3E}">
        <p14:creationId xmlns:p14="http://schemas.microsoft.com/office/powerpoint/2010/main" val="3730016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5"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3C7BB4"/>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5078627" y="6356350"/>
            <a:ext cx="1285103" cy="365125"/>
          </a:xfrm>
          <a:prstGeom prst="rect">
            <a:avLst/>
          </a:prstGeom>
        </p:spPr>
        <p:txBody>
          <a:bodyPr/>
          <a:lstStyle>
            <a:lvl1pPr>
              <a:defRPr sz="1800" b="0">
                <a:solidFill>
                  <a:schemeClr val="bg1">
                    <a:lumMod val="75000"/>
                  </a:schemeClr>
                </a:solidFill>
                <a:latin typeface="+mj-lt"/>
              </a:defRPr>
            </a:lvl1pPr>
          </a:lstStyle>
          <a:p>
            <a:pPr>
              <a:defRPr/>
            </a:pPr>
            <a:r>
              <a:rPr lang="en-US" dirty="0"/>
              <a:t>1-9-17</a:t>
            </a:r>
          </a:p>
        </p:txBody>
      </p:sp>
      <p:sp>
        <p:nvSpPr>
          <p:cNvPr id="8" name="Slide Number Placeholder 5"/>
          <p:cNvSpPr>
            <a:spLocks noGrp="1"/>
          </p:cNvSpPr>
          <p:nvPr>
            <p:ph type="sldNum" sz="quarter" idx="12"/>
          </p:nvPr>
        </p:nvSpPr>
        <p:spPr>
          <a:xfrm>
            <a:off x="6944496" y="6356350"/>
            <a:ext cx="1342253" cy="365125"/>
          </a:xfrm>
          <a:prstGeom prst="rect">
            <a:avLst/>
          </a:prstGeom>
        </p:spPr>
        <p:txBody>
          <a:bodyPr/>
          <a:lstStyle>
            <a:lvl1pPr algn="r" defTabSz="457200" rtl="0" fontAlgn="base">
              <a:spcBef>
                <a:spcPct val="0"/>
              </a:spcBef>
              <a:spcAft>
                <a:spcPct val="0"/>
              </a:spcAft>
              <a:defRPr lang="en-US" sz="1800" b="0" kern="1200">
                <a:solidFill>
                  <a:schemeClr val="bg1">
                    <a:lumMod val="75000"/>
                  </a:schemeClr>
                </a:solidFill>
                <a:latin typeface="+mj-lt"/>
                <a:ea typeface="ＭＳ Ｐゴシック" pitchFamily="26" charset="-128"/>
                <a:cs typeface="+mn-cs"/>
              </a:defRPr>
            </a:lvl1pPr>
          </a:lstStyle>
          <a:p>
            <a:pPr>
              <a:defRPr/>
            </a:pPr>
            <a:fld id="{8B38F198-85E3-465C-8505-698E0B5E763F}" type="slidenum">
              <a:rPr lang="en-US" smtClean="0"/>
              <a:pPr>
                <a:defRPr/>
              </a:pPr>
              <a:t>‹#›</a:t>
            </a:fld>
            <a:endParaRPr lang="en-US" dirty="0"/>
          </a:p>
        </p:txBody>
      </p:sp>
    </p:spTree>
    <p:extLst>
      <p:ext uri="{BB962C8B-B14F-4D97-AF65-F5344CB8AC3E}">
        <p14:creationId xmlns:p14="http://schemas.microsoft.com/office/powerpoint/2010/main" val="409340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5078627" y="6356350"/>
            <a:ext cx="1285103" cy="365125"/>
          </a:xfrm>
        </p:spPr>
        <p:txBody>
          <a:bodyPr/>
          <a:lstStyle>
            <a:lvl1pPr>
              <a:defRPr sz="1800" b="0">
                <a:solidFill>
                  <a:schemeClr val="bg1">
                    <a:lumMod val="75000"/>
                  </a:schemeClr>
                </a:solidFill>
                <a:latin typeface="+mj-lt"/>
              </a:defRPr>
            </a:lvl1pPr>
          </a:lstStyle>
          <a:p>
            <a:pPr>
              <a:defRPr/>
            </a:pPr>
            <a:r>
              <a:rPr lang="en-US" dirty="0"/>
              <a:t>1-9-17</a:t>
            </a:r>
          </a:p>
        </p:txBody>
      </p:sp>
      <p:sp>
        <p:nvSpPr>
          <p:cNvPr id="6" name="Slide Number Placeholder 5"/>
          <p:cNvSpPr>
            <a:spLocks noGrp="1"/>
          </p:cNvSpPr>
          <p:nvPr>
            <p:ph type="sldNum" sz="quarter" idx="12"/>
          </p:nvPr>
        </p:nvSpPr>
        <p:spPr>
          <a:xfrm>
            <a:off x="6944496" y="6356350"/>
            <a:ext cx="1342253" cy="365125"/>
          </a:xfrm>
        </p:spPr>
        <p:txBody>
          <a:bodyPr/>
          <a:lstStyle>
            <a:lvl1pPr algn="r" defTabSz="457200" rtl="0" fontAlgn="base">
              <a:spcBef>
                <a:spcPct val="0"/>
              </a:spcBef>
              <a:spcAft>
                <a:spcPct val="0"/>
              </a:spcAft>
              <a:defRPr lang="en-US" sz="1800" b="0" kern="1200">
                <a:solidFill>
                  <a:schemeClr val="bg1">
                    <a:lumMod val="75000"/>
                  </a:schemeClr>
                </a:solidFill>
                <a:latin typeface="+mj-lt"/>
                <a:ea typeface="ＭＳ Ｐゴシック" pitchFamily="26" charset="-128"/>
                <a:cs typeface="+mn-cs"/>
              </a:defRPr>
            </a:lvl1pPr>
          </a:lstStyle>
          <a:p>
            <a:pPr>
              <a:defRPr/>
            </a:pPr>
            <a:fld id="{8B38F198-85E3-465C-8505-698E0B5E763F}" type="slidenum">
              <a:rPr lang="en-US" smtClean="0"/>
              <a:pPr>
                <a:defRPr/>
              </a:pPr>
              <a:t>‹#›</a:t>
            </a:fld>
            <a:endParaRPr lang="en-US" dirty="0"/>
          </a:p>
        </p:txBody>
      </p:sp>
    </p:spTree>
    <p:extLst>
      <p:ext uri="{BB962C8B-B14F-4D97-AF65-F5344CB8AC3E}">
        <p14:creationId xmlns:p14="http://schemas.microsoft.com/office/powerpoint/2010/main" val="219646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8"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9"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3C833F"/>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dirty="0"/>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17690"/>
          </a:xfrm>
        </p:spPr>
        <p:txBody>
          <a:bodyPr/>
          <a:lstStyle>
            <a:lvl1pPr>
              <a:lnSpc>
                <a:spcPct val="100000"/>
              </a:lnSpc>
              <a:spcAft>
                <a:spcPts val="0"/>
              </a:spcAft>
              <a:defRPr>
                <a:solidFill>
                  <a:schemeClr val="accent4"/>
                </a:solidFill>
              </a:defRPr>
            </a:lvl1pPr>
            <a:lvl2pPr marL="742950" indent="-285750">
              <a:lnSpc>
                <a:spcPct val="100000"/>
              </a:lnSpc>
              <a:spcAft>
                <a:spcPts val="0"/>
              </a:spcAft>
              <a:buSzPct val="100000"/>
              <a:buFont typeface="Arial" charset="0"/>
              <a:buChar char="•"/>
              <a:defRPr>
                <a:solidFill>
                  <a:schemeClr val="accent4"/>
                </a:solidFill>
              </a:defRPr>
            </a:lvl2pPr>
            <a:lvl3pPr marL="1200150" indent="-285750">
              <a:lnSpc>
                <a:spcPct val="100000"/>
              </a:lnSpc>
              <a:spcAft>
                <a:spcPts val="0"/>
              </a:spcAft>
              <a:buFont typeface="Arial" charset="0"/>
              <a:buChar char="•"/>
              <a:defRPr>
                <a:solidFill>
                  <a:schemeClr val="accent4"/>
                </a:solidFill>
              </a:defRPr>
            </a:lvl3pPr>
            <a:lvl4pPr marL="1657350" indent="-285750">
              <a:lnSpc>
                <a:spcPct val="100000"/>
              </a:lnSpc>
              <a:spcAft>
                <a:spcPts val="0"/>
              </a:spcAft>
              <a:buSzPct val="100000"/>
              <a:buFont typeface="Arial" charset="0"/>
              <a:buChar char="•"/>
              <a:defRPr>
                <a:solidFill>
                  <a:schemeClr val="accent4"/>
                </a:solidFill>
              </a:defRPr>
            </a:lvl4pPr>
            <a:lvl5pPr>
              <a:lnSpc>
                <a:spcPct val="100000"/>
              </a:lnSpc>
              <a:spcAft>
                <a:spcPts val="0"/>
              </a:spcAft>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56360" y="1320801"/>
            <a:ext cx="7494342" cy="4717690"/>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4AB345"/>
            </a:gs>
            <a:gs pos="100000">
              <a:schemeClr val="accent2"/>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prstGeom prst="rect">
            <a:avLst/>
          </a:prstGeo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accent2"/>
                </a:solidFill>
              </a:defRPr>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3"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1"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Drag picture to placeholder or click icon to add</a:t>
            </a:r>
          </a:p>
        </p:txBody>
      </p:sp>
      <p:sp>
        <p:nvSpPr>
          <p:cNvPr id="12" name="Content Placeholder 3"/>
          <p:cNvSpPr>
            <a:spLocks noGrp="1"/>
          </p:cNvSpPr>
          <p:nvPr>
            <p:ph sz="quarter" idx="11"/>
          </p:nvPr>
        </p:nvSpPr>
        <p:spPr>
          <a:xfrm>
            <a:off x="4153042" y="1333500"/>
            <a:ext cx="4697660"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Green 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1" name="Folded Corner 3"/>
          <p:cNvSpPr/>
          <p:nvPr userDrawn="1"/>
        </p:nvSpPr>
        <p:spPr>
          <a:xfrm>
            <a:off x="685801" y="1320800"/>
            <a:ext cx="8168637" cy="4717690"/>
          </a:xfrm>
          <a:prstGeom prst="foldedCorner">
            <a:avLst>
              <a:gd name="adj" fmla="val 14086"/>
            </a:avLst>
          </a:prstGeom>
          <a:solidFill>
            <a:srgbClr val="3C833F"/>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p:cNvSpPr>
            <a:spLocks noGrp="1"/>
          </p:cNvSpPr>
          <p:nvPr>
            <p:ph type="pic" sz="quarter" idx="10"/>
          </p:nvPr>
        </p:nvSpPr>
        <p:spPr>
          <a:xfrm>
            <a:off x="685801" y="1320800"/>
            <a:ext cx="3173944" cy="4716731"/>
          </a:xfrm>
          <a:solidFill>
            <a:srgbClr val="3C833F"/>
          </a:solidFill>
        </p:spPr>
        <p:txBody>
          <a:bodyPr/>
          <a:lstStyle>
            <a:lvl1pPr marL="0" indent="0">
              <a:buNone/>
              <a:defRPr>
                <a:solidFill>
                  <a:schemeClr val="bg1"/>
                </a:solidFill>
              </a:defRPr>
            </a:lvl1pPr>
          </a:lstStyle>
          <a:p>
            <a:r>
              <a:rPr lang="en-US" dirty="0"/>
              <a:t>Drag picture to placeholder or click icon to add</a:t>
            </a:r>
          </a:p>
        </p:txBody>
      </p:sp>
      <p:sp>
        <p:nvSpPr>
          <p:cNvPr id="14"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Click to edit Master text styles</a:t>
            </a:r>
          </a:p>
        </p:txBody>
      </p:sp>
      <p:sp>
        <p:nvSpPr>
          <p:cNvPr id="17" name="Oval 16"/>
          <p:cNvSpPr/>
          <p:nvPr userDrawn="1"/>
        </p:nvSpPr>
        <p:spPr>
          <a:xfrm>
            <a:off x="686283" y="2439337"/>
            <a:ext cx="2514117" cy="2478457"/>
          </a:xfrm>
          <a:prstGeom prst="ellipse">
            <a:avLst/>
          </a:prstGeom>
          <a:solidFill>
            <a:srgbClr val="3C8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8"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lgn="ctr" defTabSz="914400" rtl="0" eaLnBrk="1" latinLnBrk="0" hangingPunct="1">
              <a:lnSpc>
                <a:spcPct val="90000"/>
              </a:lnSpc>
              <a:spcBef>
                <a:spcPct val="0"/>
              </a:spcBef>
              <a:buNone/>
              <a:defRPr lang="en-US" sz="3200" b="1" i="0" kern="1200" dirty="0">
                <a:solidFill>
                  <a:schemeClr val="tx1"/>
                </a:solidFill>
                <a:effectLst>
                  <a:glow rad="63500">
                    <a:schemeClr val="bg1"/>
                  </a:glow>
                </a:effectLst>
                <a:latin typeface="Arial" charset="0"/>
                <a:ea typeface="Arial" charset="0"/>
                <a:cs typeface="Arial" charset="0"/>
              </a:defRPr>
            </a:lvl1p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7"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
        <p:nvSpPr>
          <p:cNvPr id="14"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Drag picture to placeholder or click icon to add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8"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9"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CF4828"/>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dirty="0"/>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3"/>
          <p:cNvSpPr>
            <a:spLocks noGrp="1"/>
          </p:cNvSpPr>
          <p:nvPr>
            <p:ph type="title"/>
          </p:nvPr>
        </p:nvSpPr>
        <p:spPr>
          <a:xfrm>
            <a:off x="1356360" y="45720"/>
            <a:ext cx="7494342" cy="919480"/>
          </a:xfrm>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56360" y="1320801"/>
            <a:ext cx="7494342" cy="4706724"/>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EE7A20"/>
            </a:gs>
            <a:gs pos="100000">
              <a:schemeClr val="accent3"/>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prstGeom prst="rect">
            <a:avLst/>
          </a:prstGeo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accent3"/>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2"/>
          <p:cNvSpPr>
            <a:spLocks noGrp="1"/>
          </p:cNvSpPr>
          <p:nvPr>
            <p:ph type="title"/>
          </p:nvPr>
        </p:nvSpPr>
        <p:spPr>
          <a:xfrm>
            <a:off x="1356360" y="45720"/>
            <a:ext cx="7494342" cy="919480"/>
          </a:xfrm>
        </p:spPr>
        <p:txBody>
          <a:bodyPr/>
          <a:lstStyle/>
          <a:p>
            <a:r>
              <a:rPr lang="en-US"/>
              <a:t>Click to edit Master title style</a:t>
            </a:r>
          </a:p>
        </p:txBody>
      </p:sp>
      <p:sp>
        <p:nvSpPr>
          <p:cNvPr id="12"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Drag picture to placeholder or click icon to add</a:t>
            </a:r>
          </a:p>
        </p:txBody>
      </p:sp>
      <p:sp>
        <p:nvSpPr>
          <p:cNvPr id="8" name="Content Placeholder 3"/>
          <p:cNvSpPr>
            <a:spLocks noGrp="1"/>
          </p:cNvSpPr>
          <p:nvPr>
            <p:ph sz="quarter" idx="11"/>
          </p:nvPr>
        </p:nvSpPr>
        <p:spPr>
          <a:xfrm>
            <a:off x="4153042" y="1333500"/>
            <a:ext cx="4697660" cy="4694025"/>
          </a:xfrm>
        </p:spPr>
        <p:txBody>
          <a:bodyPr anchor="ctr"/>
          <a:lstStyle>
            <a:lvl1pPr marL="0" indent="0">
              <a:buNone/>
              <a:defRPr/>
            </a:lvl1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Content Orange BG">
    <p:spTree>
      <p:nvGrpSpPr>
        <p:cNvPr id="1" name=""/>
        <p:cNvGrpSpPr/>
        <p:nvPr/>
      </p:nvGrpSpPr>
      <p:grpSpPr>
        <a:xfrm>
          <a:off x="0" y="0"/>
          <a:ext cx="0" cy="0"/>
          <a:chOff x="0" y="0"/>
          <a:chExt cx="0" cy="0"/>
        </a:xfrm>
      </p:grpSpPr>
      <p:sp>
        <p:nvSpPr>
          <p:cNvPr id="6" name="Title 3"/>
          <p:cNvSpPr>
            <a:spLocks noGrp="1"/>
          </p:cNvSpPr>
          <p:nvPr>
            <p:ph type="title"/>
          </p:nvPr>
        </p:nvSpPr>
        <p:spPr>
          <a:xfrm>
            <a:off x="1356360" y="45720"/>
            <a:ext cx="7494342" cy="919480"/>
          </a:xfrm>
        </p:spPr>
        <p:txBody>
          <a:bodyPr/>
          <a:lstStyle/>
          <a:p>
            <a:r>
              <a:rPr lang="en-US"/>
              <a:t>Click to edit Master title style</a:t>
            </a:r>
          </a:p>
        </p:txBody>
      </p:sp>
      <p:sp>
        <p:nvSpPr>
          <p:cNvPr id="7" name="Folded Corner 3"/>
          <p:cNvSpPr/>
          <p:nvPr userDrawn="1"/>
        </p:nvSpPr>
        <p:spPr>
          <a:xfrm>
            <a:off x="685801" y="1320800"/>
            <a:ext cx="8164900" cy="4717690"/>
          </a:xfrm>
          <a:prstGeom prst="foldedCorner">
            <a:avLst>
              <a:gd name="adj" fmla="val 14086"/>
            </a:avLst>
          </a:prstGeom>
          <a:solidFill>
            <a:srgbClr val="D14820"/>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
        <p:nvSpPr>
          <p:cNvPr id="10" name="Picture Placeholder 4"/>
          <p:cNvSpPr>
            <a:spLocks noGrp="1"/>
          </p:cNvSpPr>
          <p:nvPr>
            <p:ph type="pic" sz="quarter" idx="10"/>
          </p:nvPr>
        </p:nvSpPr>
        <p:spPr>
          <a:xfrm>
            <a:off x="685801" y="1320800"/>
            <a:ext cx="3173944" cy="4716731"/>
          </a:xfrm>
          <a:solidFill>
            <a:srgbClr val="D14820"/>
          </a:solidFill>
        </p:spPr>
        <p:txBody>
          <a:bodyPr/>
          <a:lstStyle>
            <a:lvl1pPr marL="0" indent="0">
              <a:buNone/>
              <a:defRPr>
                <a:solidFill>
                  <a:schemeClr val="bg1"/>
                </a:solidFill>
              </a:defRPr>
            </a:lvl1pPr>
          </a:lstStyle>
          <a:p>
            <a:r>
              <a:rPr lang="en-US" dirty="0"/>
              <a:t>Drag picture to placeholder or click icon to add</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Click to edit Master text styles</a:t>
            </a:r>
          </a:p>
        </p:txBody>
      </p:sp>
      <p:sp>
        <p:nvSpPr>
          <p:cNvPr id="18" name="Oval 17"/>
          <p:cNvSpPr/>
          <p:nvPr userDrawn="1"/>
        </p:nvSpPr>
        <p:spPr>
          <a:xfrm>
            <a:off x="686283" y="2439337"/>
            <a:ext cx="2514117" cy="2478457"/>
          </a:xfrm>
          <a:prstGeom prst="ellipse">
            <a:avLst/>
          </a:prstGeom>
          <a:solidFill>
            <a:srgbClr val="CF4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9"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10" name="Title 2"/>
          <p:cNvSpPr>
            <a:spLocks noGrp="1"/>
          </p:cNvSpPr>
          <p:nvPr>
            <p:ph type="title"/>
          </p:nvPr>
        </p:nvSpPr>
        <p:spPr>
          <a:xfrm>
            <a:off x="1356360" y="45720"/>
            <a:ext cx="7494342" cy="919480"/>
          </a:xfrm>
        </p:spPr>
        <p:txBody>
          <a:bodyPr/>
          <a:lstStyle/>
          <a:p>
            <a:r>
              <a:rPr lang="en-US"/>
              <a:t>Click to edit Master title style</a:t>
            </a:r>
          </a:p>
        </p:txBody>
      </p:sp>
      <p:sp>
        <p:nvSpPr>
          <p:cNvPr id="12"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
        <p:nvSpPr>
          <p:cNvPr id="17"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Drag picture to placeholder or click icon to add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56360" y="1320801"/>
            <a:ext cx="7494342" cy="4706724"/>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1023" y="242806"/>
            <a:ext cx="2205387" cy="682620"/>
          </a:xfrm>
          <a:prstGeom prst="rect">
            <a:avLst/>
          </a:prstGeom>
        </p:spPr>
      </p:pic>
      <p:sp>
        <p:nvSpPr>
          <p:cNvPr id="9" name="Title 1"/>
          <p:cNvSpPr>
            <a:spLocks noGrp="1"/>
          </p:cNvSpPr>
          <p:nvPr>
            <p:ph type="title" hasCustomPrompt="1"/>
          </p:nvPr>
        </p:nvSpPr>
        <p:spPr>
          <a:xfrm>
            <a:off x="684768" y="3053166"/>
            <a:ext cx="7768590" cy="1751308"/>
          </a:xfrm>
        </p:spPr>
        <p:txBody>
          <a:bodyPr anchor="t">
            <a:noAutofit/>
          </a:bodyPr>
          <a:lstStyle>
            <a:lvl1pPr algn="ctr">
              <a:defRPr sz="4800" b="1" i="0">
                <a:latin typeface="Arial Black" charset="0"/>
                <a:ea typeface="Arial Black" charset="0"/>
                <a:cs typeface="Arial Black" charset="0"/>
              </a:defRPr>
            </a:lvl1pPr>
          </a:lstStyle>
          <a:p>
            <a:r>
              <a:rPr lang="en-US" dirty="0"/>
              <a:t>CLICK TO EDIT MASTER TITLE STYLE</a:t>
            </a:r>
          </a:p>
        </p:txBody>
      </p:sp>
      <p:sp>
        <p:nvSpPr>
          <p:cNvPr id="10" name="Subtitle 2"/>
          <p:cNvSpPr>
            <a:spLocks noGrp="1"/>
          </p:cNvSpPr>
          <p:nvPr>
            <p:ph type="subTitle" idx="1"/>
          </p:nvPr>
        </p:nvSpPr>
        <p:spPr>
          <a:xfrm>
            <a:off x="680958" y="4912962"/>
            <a:ext cx="7772400" cy="1194540"/>
          </a:xfrm>
          <a:prstGeom prst="rect">
            <a:avLst/>
          </a:prstGeom>
        </p:spPr>
        <p:txBody>
          <a:bodyPr anchor="t">
            <a:normAutofit/>
          </a:bodyPr>
          <a:lstStyle>
            <a:lvl1pPr marL="0" indent="0" algn="ctr">
              <a:spcBef>
                <a:spcPts val="0"/>
              </a:spcBef>
              <a:buNone/>
              <a:defRPr sz="28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4"/>
          <p:cNvSpPr>
            <a:spLocks noGrp="1"/>
          </p:cNvSpPr>
          <p:nvPr>
            <p:ph type="body" sz="quarter" idx="10"/>
          </p:nvPr>
        </p:nvSpPr>
        <p:spPr>
          <a:xfrm>
            <a:off x="684213" y="6280030"/>
            <a:ext cx="7769225" cy="457320"/>
          </a:xfrm>
        </p:spPr>
        <p:txBody>
          <a:bodyPr>
            <a:normAutofit/>
          </a:bodyPr>
          <a:lstStyle>
            <a:lvl1pPr marL="0" indent="0" algn="ctr">
              <a:buFontTx/>
              <a:buNone/>
              <a:defRPr lang="en-US" sz="2800" b="0" i="0" kern="1200" dirty="0" smtClean="0">
                <a:solidFill>
                  <a:srgbClr val="624987"/>
                </a:solidFill>
                <a:latin typeface="+mn-lt"/>
                <a:ea typeface="Arial Black" charset="0"/>
                <a:cs typeface="Arial Black" charset="0"/>
              </a:defRPr>
            </a:lvl1pPr>
            <a:lvl2pPr marL="457200" indent="0" algn="ctr">
              <a:buFontTx/>
              <a:buNone/>
              <a:defRPr lang="en-US" sz="4800" b="1" i="0" kern="1200" dirty="0" smtClean="0">
                <a:solidFill>
                  <a:srgbClr val="3C7BB4"/>
                </a:solidFill>
                <a:latin typeface="Arial Black" charset="0"/>
                <a:ea typeface="Arial Black" charset="0"/>
                <a:cs typeface="Arial Black" charset="0"/>
              </a:defRPr>
            </a:lvl2pPr>
            <a:lvl3pPr marL="914400" indent="0" algn="ctr">
              <a:buFontTx/>
              <a:buNone/>
              <a:defRPr lang="en-US" sz="4800" b="1" i="0" kern="1200" dirty="0" smtClean="0">
                <a:solidFill>
                  <a:srgbClr val="3C7BB4"/>
                </a:solidFill>
                <a:latin typeface="Arial Black" charset="0"/>
                <a:ea typeface="Arial Black" charset="0"/>
                <a:cs typeface="Arial Black" charset="0"/>
              </a:defRPr>
            </a:lvl3pPr>
            <a:lvl4pPr marL="1371600" indent="0" algn="ctr">
              <a:buFontTx/>
              <a:buNone/>
              <a:defRPr lang="en-US" sz="4800" b="1" i="0" kern="1200" dirty="0" smtClean="0">
                <a:solidFill>
                  <a:srgbClr val="3C7BB4"/>
                </a:solidFill>
                <a:latin typeface="Arial Black" charset="0"/>
                <a:ea typeface="Arial Black" charset="0"/>
                <a:cs typeface="Arial Black" charset="0"/>
              </a:defRPr>
            </a:lvl4pPr>
            <a:lvl5pPr marL="1828800" indent="0" algn="ctr">
              <a:buFontTx/>
              <a:buNone/>
              <a:defRPr lang="en-US" sz="4800" b="1" i="0" kern="1200" dirty="0">
                <a:solidFill>
                  <a:srgbClr val="3C7BB4"/>
                </a:solidFill>
                <a:latin typeface="Arial Black" charset="0"/>
                <a:ea typeface="Arial Black" charset="0"/>
                <a:cs typeface="Arial Black" charset="0"/>
              </a:defRPr>
            </a:lvl5pPr>
          </a:lstStyle>
          <a:p>
            <a:pPr lvl="0"/>
            <a:r>
              <a:rPr lang="en-US" dirty="0"/>
              <a:t>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1356360" y="1320800"/>
            <a:ext cx="7494342" cy="4706725"/>
          </a:xfrm>
        </p:spPr>
        <p:txBody>
          <a:bodyPr/>
          <a:lstStyle>
            <a:lvl1pPr>
              <a:lnSpc>
                <a:spcPct val="100000"/>
              </a:lnSpc>
              <a:spcAft>
                <a:spcPts val="0"/>
              </a:spcAft>
              <a:defRPr>
                <a:solidFill>
                  <a:schemeClr val="bg2">
                    <a:lumMod val="25000"/>
                  </a:schemeClr>
                </a:solidFill>
              </a:defRPr>
            </a:lvl1pPr>
            <a:lvl2pPr marL="742950" indent="-285750">
              <a:lnSpc>
                <a:spcPct val="100000"/>
              </a:lnSpc>
              <a:spcAft>
                <a:spcPts val="0"/>
              </a:spcAft>
              <a:buSzPct val="100000"/>
              <a:buFont typeface="Arial" charset="0"/>
              <a:buChar char="•"/>
              <a:defRPr>
                <a:solidFill>
                  <a:schemeClr val="bg2">
                    <a:lumMod val="25000"/>
                  </a:schemeClr>
                </a:solidFill>
              </a:defRPr>
            </a:lvl2pPr>
            <a:lvl3pPr marL="1200150" indent="-285750">
              <a:lnSpc>
                <a:spcPct val="100000"/>
              </a:lnSpc>
              <a:spcAft>
                <a:spcPts val="0"/>
              </a:spcAft>
              <a:buFont typeface="Arial" charset="0"/>
              <a:buChar char="•"/>
              <a:defRPr>
                <a:solidFill>
                  <a:schemeClr val="bg2">
                    <a:lumMod val="25000"/>
                  </a:schemeClr>
                </a:solidFill>
              </a:defRPr>
            </a:lvl3pPr>
            <a:lvl4pPr marL="1657350" indent="-285750">
              <a:lnSpc>
                <a:spcPct val="100000"/>
              </a:lnSpc>
              <a:spcAft>
                <a:spcPts val="0"/>
              </a:spcAft>
              <a:buSzPct val="100000"/>
              <a:buFont typeface="Arial" charset="0"/>
              <a:buChar char="•"/>
              <a:defRPr>
                <a:solidFill>
                  <a:schemeClr val="bg2">
                    <a:lumMod val="25000"/>
                  </a:schemeClr>
                </a:solidFill>
              </a:defRPr>
            </a:lvl4pPr>
            <a:lvl5pPr>
              <a:lnSpc>
                <a:spcPct val="100000"/>
              </a:lnSpc>
              <a:spcAft>
                <a:spcPts val="0"/>
              </a:spcAft>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3"/>
          <p:cNvSpPr>
            <a:spLocks noGrp="1"/>
          </p:cNvSpPr>
          <p:nvPr>
            <p:ph type="title"/>
          </p:nvPr>
        </p:nvSpPr>
        <p:spPr>
          <a:xfrm>
            <a:off x="1356360" y="45720"/>
            <a:ext cx="7494342" cy="919480"/>
          </a:xfrm>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56360" y="1320801"/>
            <a:ext cx="7494342" cy="4706724"/>
          </a:xfrm>
          <a:prstGeom prst="rect">
            <a:avLst/>
          </a:prstGeom>
        </p:spPr>
        <p:txBody>
          <a:bodyPr anchor="ctr">
            <a:normAutofit/>
          </a:bodyPr>
          <a:lstStyle>
            <a:lvl1pPr>
              <a:defRPr sz="4000"/>
            </a:lvl1pPr>
          </a:lstStyle>
          <a:p>
            <a:r>
              <a:rPr lang="en-US" dirty="0"/>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816AA8"/>
            </a:gs>
            <a:gs pos="100000">
              <a:schemeClr val="accent5"/>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prstGeom prst="rect">
            <a:avLst/>
          </a:prstGeo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tx2"/>
                </a:solidFill>
              </a:defRPr>
            </a:lvl1pPr>
          </a:lstStyle>
          <a:p>
            <a:r>
              <a:rPr lang="en-US" dirty="0"/>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2"/>
          <p:cNvSpPr>
            <a:spLocks noGrp="1"/>
          </p:cNvSpPr>
          <p:nvPr>
            <p:ph type="title"/>
          </p:nvPr>
        </p:nvSpPr>
        <p:spPr>
          <a:xfrm>
            <a:off x="1356360" y="45720"/>
            <a:ext cx="7494342" cy="919480"/>
          </a:xfrm>
        </p:spPr>
        <p:txBody>
          <a:bodyPr/>
          <a:lstStyle/>
          <a:p>
            <a:r>
              <a:rPr lang="en-US"/>
              <a:t>Click to edit Master title style</a:t>
            </a:r>
          </a:p>
        </p:txBody>
      </p:sp>
      <p:sp>
        <p:nvSpPr>
          <p:cNvPr id="6"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Drag picture to placeholder or click icon to add</a:t>
            </a:r>
          </a:p>
        </p:txBody>
      </p:sp>
      <p:sp>
        <p:nvSpPr>
          <p:cNvPr id="8" name="Content Placeholder 3"/>
          <p:cNvSpPr>
            <a:spLocks noGrp="1"/>
          </p:cNvSpPr>
          <p:nvPr>
            <p:ph sz="quarter" idx="11"/>
          </p:nvPr>
        </p:nvSpPr>
        <p:spPr>
          <a:xfrm>
            <a:off x="4153042" y="1333500"/>
            <a:ext cx="4697660" cy="4694025"/>
          </a:xfrm>
        </p:spPr>
        <p:txBody>
          <a:bodyPr anchor="ctr"/>
          <a:lstStyle>
            <a:lvl1pPr marL="0" indent="0">
              <a:buNone/>
              <a:defRPr/>
            </a:lvl1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and Content Purple BG">
    <p:spTree>
      <p:nvGrpSpPr>
        <p:cNvPr id="1" name=""/>
        <p:cNvGrpSpPr/>
        <p:nvPr/>
      </p:nvGrpSpPr>
      <p:grpSpPr>
        <a:xfrm>
          <a:off x="0" y="0"/>
          <a:ext cx="0" cy="0"/>
          <a:chOff x="0" y="0"/>
          <a:chExt cx="0" cy="0"/>
        </a:xfrm>
      </p:grpSpPr>
      <p:sp>
        <p:nvSpPr>
          <p:cNvPr id="6" name="Title 3"/>
          <p:cNvSpPr>
            <a:spLocks noGrp="1"/>
          </p:cNvSpPr>
          <p:nvPr>
            <p:ph type="title"/>
          </p:nvPr>
        </p:nvSpPr>
        <p:spPr>
          <a:xfrm>
            <a:off x="1356360" y="45720"/>
            <a:ext cx="7494342" cy="919480"/>
          </a:xfrm>
        </p:spPr>
        <p:txBody>
          <a:bodyPr/>
          <a:lstStyle/>
          <a:p>
            <a:r>
              <a:rPr lang="en-US" dirty="0"/>
              <a:t>Click to edit Master title style</a:t>
            </a:r>
          </a:p>
        </p:txBody>
      </p:sp>
      <p:sp>
        <p:nvSpPr>
          <p:cNvPr id="7" name="Folded Corner 3"/>
          <p:cNvSpPr/>
          <p:nvPr userDrawn="1"/>
        </p:nvSpPr>
        <p:spPr>
          <a:xfrm>
            <a:off x="685801" y="1320800"/>
            <a:ext cx="8168637" cy="4717690"/>
          </a:xfrm>
          <a:prstGeom prst="foldedCorner">
            <a:avLst>
              <a:gd name="adj" fmla="val 14086"/>
            </a:avLst>
          </a:prstGeom>
          <a:solidFill>
            <a:srgbClr val="7D67A5"/>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4"/>
          <p:cNvSpPr>
            <a:spLocks noGrp="1"/>
          </p:cNvSpPr>
          <p:nvPr>
            <p:ph type="pic" sz="quarter" idx="10"/>
          </p:nvPr>
        </p:nvSpPr>
        <p:spPr>
          <a:xfrm>
            <a:off x="685801" y="1320800"/>
            <a:ext cx="3173944" cy="4716731"/>
          </a:xfrm>
          <a:solidFill>
            <a:srgbClr val="7D67A5"/>
          </a:solidFill>
        </p:spPr>
        <p:txBody>
          <a:bodyPr/>
          <a:lstStyle>
            <a:lvl1pPr marL="0" indent="0">
              <a:buNone/>
              <a:defRPr>
                <a:solidFill>
                  <a:schemeClr val="bg1"/>
                </a:solidFill>
              </a:defRPr>
            </a:lvl1pPr>
          </a:lstStyle>
          <a:p>
            <a:r>
              <a:rPr lang="en-US" dirty="0"/>
              <a:t>Drag picture to placeholder or click icon to add</a:t>
            </a:r>
          </a:p>
        </p:txBody>
      </p:sp>
      <p:sp>
        <p:nvSpPr>
          <p:cNvPr id="14"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dirty="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6" name="Title 2"/>
          <p:cNvSpPr>
            <a:spLocks noGrp="1"/>
          </p:cNvSpPr>
          <p:nvPr>
            <p:ph type="title"/>
          </p:nvPr>
        </p:nvSpPr>
        <p:spPr>
          <a:xfrm>
            <a:off x="1356360" y="45720"/>
            <a:ext cx="7494342" cy="919480"/>
          </a:xfrm>
        </p:spPr>
        <p:txBody>
          <a:bodyPr/>
          <a:lstStyle/>
          <a:p>
            <a:r>
              <a:rPr lang="en-US"/>
              <a:t>Click to edit Master title style</a:t>
            </a:r>
          </a:p>
        </p:txBody>
      </p:sp>
      <p:sp>
        <p:nvSpPr>
          <p:cNvPr id="7"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Click to edit Master text styles</a:t>
            </a:r>
          </a:p>
        </p:txBody>
      </p:sp>
      <p:sp>
        <p:nvSpPr>
          <p:cNvPr id="9" name="Oval 8"/>
          <p:cNvSpPr/>
          <p:nvPr userDrawn="1"/>
        </p:nvSpPr>
        <p:spPr>
          <a:xfrm>
            <a:off x="686283" y="2439337"/>
            <a:ext cx="2514117" cy="2478457"/>
          </a:xfrm>
          <a:prstGeom prst="ellipse">
            <a:avLst/>
          </a:prstGeom>
          <a:solidFill>
            <a:srgbClr val="7D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0"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9" name="Title 2"/>
          <p:cNvSpPr>
            <a:spLocks noGrp="1"/>
          </p:cNvSpPr>
          <p:nvPr>
            <p:ph type="title"/>
          </p:nvPr>
        </p:nvSpPr>
        <p:spPr>
          <a:xfrm>
            <a:off x="1356360" y="45720"/>
            <a:ext cx="7494342" cy="919480"/>
          </a:xfrm>
        </p:spPr>
        <p:txBody>
          <a:bodyPr/>
          <a:lstStyle/>
          <a:p>
            <a:r>
              <a:rPr lang="en-US"/>
              <a:t>Click to edit Master title style</a:t>
            </a:r>
          </a:p>
        </p:txBody>
      </p:sp>
      <p:sp>
        <p:nvSpPr>
          <p:cNvPr id="10"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Drag picture to placeholder or click icon to add</a:t>
            </a:r>
          </a:p>
        </p:txBody>
      </p:sp>
      <p:sp>
        <p:nvSpPr>
          <p:cNvPr id="11"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rgbClr val="3C7BB4"/>
            </a:gs>
            <a:gs pos="100000">
              <a:schemeClr val="accent1"/>
            </a:gs>
          </a:gsLst>
          <a:lin ang="0" scaled="0"/>
        </a:gra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061274"/>
            <a:ext cx="9144000" cy="2743199"/>
          </a:xfrm>
          <a:solidFill>
            <a:schemeClr val="bg1"/>
          </a:solidFill>
          <a:effectLst>
            <a:outerShdw blurRad="635000" algn="ctr" rotWithShape="0">
              <a:srgbClr val="000000">
                <a:alpha val="50000"/>
              </a:srgbClr>
            </a:outerShdw>
          </a:effectLst>
        </p:spPr>
        <p:txBody>
          <a:bodyPr lIns="457200" tIns="91440" rIns="457200" bIns="91440" anchor="ctr">
            <a:normAutofit/>
          </a:bodyPr>
          <a:lstStyle>
            <a:lvl1pPr algn="ctr">
              <a:defRPr sz="4000">
                <a:solidFill>
                  <a:schemeClr val="accent1"/>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1" name="Content Placeholder 7"/>
          <p:cNvSpPr>
            <a:spLocks noGrp="1"/>
          </p:cNvSpPr>
          <p:nvPr>
            <p:ph sz="quarter" idx="10"/>
          </p:nvPr>
        </p:nvSpPr>
        <p:spPr>
          <a:xfrm>
            <a:off x="697230" y="1333802"/>
            <a:ext cx="3959352" cy="4693724"/>
          </a:xfrm>
        </p:spPr>
        <p:txBody>
          <a:bodyPr anchor="t"/>
          <a:lstStyle>
            <a:lvl1pPr>
              <a:lnSpc>
                <a:spcPct val="100000"/>
              </a:lnSpc>
              <a:defRPr>
                <a:solidFill>
                  <a:schemeClr val="bg2">
                    <a:lumMod val="25000"/>
                  </a:schemeClr>
                </a:solidFill>
              </a:defRPr>
            </a:lvl1pPr>
            <a:lvl2pPr>
              <a:lnSpc>
                <a:spcPct val="100000"/>
              </a:lnSpc>
              <a:defRPr>
                <a:solidFill>
                  <a:schemeClr val="bg2">
                    <a:lumMod val="25000"/>
                  </a:schemeClr>
                </a:solidFill>
              </a:defRPr>
            </a:lvl2pPr>
            <a:lvl3pPr>
              <a:lnSpc>
                <a:spcPct val="100000"/>
              </a:lnSpc>
              <a:defRPr>
                <a:solidFill>
                  <a:schemeClr val="bg2">
                    <a:lumMod val="25000"/>
                  </a:schemeClr>
                </a:solidFill>
              </a:defRPr>
            </a:lvl3pPr>
            <a:lvl4pPr>
              <a:lnSpc>
                <a:spcPct val="100000"/>
              </a:lnSpc>
              <a:defRPr>
                <a:solidFill>
                  <a:schemeClr val="bg2">
                    <a:lumMod val="25000"/>
                  </a:schemeClr>
                </a:solidFill>
              </a:defRPr>
            </a:lvl4pPr>
            <a:lvl5pPr>
              <a:lnSpc>
                <a:spcPct val="100000"/>
              </a:lnSpc>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1"/>
          </p:nvPr>
        </p:nvSpPr>
        <p:spPr>
          <a:xfrm>
            <a:off x="4908604" y="1333492"/>
            <a:ext cx="3942098" cy="4694034"/>
          </a:xfrm>
        </p:spPr>
        <p:txBody>
          <a:bodyPr ancho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85801" y="1333500"/>
            <a:ext cx="3173944" cy="4693372"/>
          </a:xfrm>
        </p:spPr>
        <p:txBody>
          <a:bodyPr/>
          <a:lstStyle>
            <a:lvl1pPr marL="0" indent="0">
              <a:buNone/>
              <a:defRPr/>
            </a:lvl1pPr>
          </a:lstStyle>
          <a:p>
            <a:r>
              <a:rPr lang="en-US" dirty="0"/>
              <a:t>Click icon to add picture</a:t>
            </a:r>
          </a:p>
        </p:txBody>
      </p:sp>
      <p:sp>
        <p:nvSpPr>
          <p:cNvPr id="4" name="Content Placeholder 3"/>
          <p:cNvSpPr>
            <a:spLocks noGrp="1"/>
          </p:cNvSpPr>
          <p:nvPr userDrawn="1">
            <p:ph sz="quarter" idx="11"/>
          </p:nvPr>
        </p:nvSpPr>
        <p:spPr>
          <a:xfrm>
            <a:off x="4153042" y="1333500"/>
            <a:ext cx="4697660" cy="4694025"/>
          </a:xfrm>
        </p:spPr>
        <p:txBody>
          <a:bodyPr anchor="ctr"/>
          <a:lstStyle>
            <a:lvl1pPr marL="0" indent="0">
              <a:buNone/>
              <a:defRPr/>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Content Blue 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12" name="Folded Corner 3"/>
          <p:cNvSpPr/>
          <p:nvPr userDrawn="1"/>
        </p:nvSpPr>
        <p:spPr>
          <a:xfrm>
            <a:off x="685801" y="1320800"/>
            <a:ext cx="8168637" cy="4717690"/>
          </a:xfrm>
          <a:prstGeom prst="foldedCorner">
            <a:avLst>
              <a:gd name="adj" fmla="val 14086"/>
            </a:avLst>
          </a:prstGeom>
          <a:solidFill>
            <a:srgbClr val="356FA1"/>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
          <p:cNvSpPr>
            <a:spLocks noGrp="1"/>
          </p:cNvSpPr>
          <p:nvPr>
            <p:ph type="pic" sz="quarter" idx="10"/>
          </p:nvPr>
        </p:nvSpPr>
        <p:spPr>
          <a:xfrm>
            <a:off x="685801" y="1320800"/>
            <a:ext cx="3173944" cy="4716731"/>
          </a:xfrm>
          <a:solidFill>
            <a:srgbClr val="356FA1"/>
          </a:solidFill>
        </p:spPr>
        <p:txBody>
          <a:bodyPr/>
          <a:lstStyle>
            <a:lvl1pPr marL="0" indent="0">
              <a:buNone/>
              <a:defRPr>
                <a:solidFill>
                  <a:schemeClr val="bg1"/>
                </a:solidFill>
              </a:defRPr>
            </a:lvl1pPr>
          </a:lstStyle>
          <a:p>
            <a:r>
              <a:rPr lang="en-US" dirty="0"/>
              <a:t>Click icon to add picture</a:t>
            </a:r>
          </a:p>
        </p:txBody>
      </p:sp>
      <p:sp>
        <p:nvSpPr>
          <p:cNvPr id="15" name="Content Placeholder 2"/>
          <p:cNvSpPr>
            <a:spLocks noGrp="1"/>
          </p:cNvSpPr>
          <p:nvPr>
            <p:ph idx="1"/>
          </p:nvPr>
        </p:nvSpPr>
        <p:spPr>
          <a:xfrm>
            <a:off x="4153042" y="1614098"/>
            <a:ext cx="4404362" cy="4130135"/>
          </a:xfrm>
          <a:noFill/>
        </p:spPr>
        <p:txBody>
          <a:bodyPr anchor="ctr">
            <a:normAutofit/>
          </a:bodyPr>
          <a:lstStyle>
            <a:lvl1pPr marL="342900" indent="-342900">
              <a:lnSpc>
                <a:spcPct val="100000"/>
              </a:lnSpc>
              <a:spcAft>
                <a:spcPts val="0"/>
              </a:spcAft>
              <a:buClr>
                <a:schemeClr val="bg1"/>
              </a:buClr>
              <a:buFont typeface="Arial" panose="020B0604020202020204" pitchFamily="34" charset="0"/>
              <a:buChar char="•"/>
              <a:defRPr sz="2400" b="1">
                <a:solidFill>
                  <a:schemeClr val="bg1"/>
                </a:solidFill>
              </a:defRPr>
            </a:lvl1pPr>
            <a:lvl2pPr marL="457200" indent="0">
              <a:lnSpc>
                <a:spcPct val="100000"/>
              </a:lnSpc>
              <a:spcAft>
                <a:spcPts val="0"/>
              </a:spcAft>
              <a:buSzPct val="100000"/>
              <a:buFont typeface="Arial" charset="0"/>
              <a:buNone/>
              <a:defRPr>
                <a:solidFill>
                  <a:schemeClr val="bg1"/>
                </a:solidFill>
              </a:defRPr>
            </a:lvl2pPr>
            <a:lvl3pPr marL="914400" indent="0">
              <a:lnSpc>
                <a:spcPct val="100000"/>
              </a:lnSpc>
              <a:spcAft>
                <a:spcPts val="0"/>
              </a:spcAft>
              <a:buFont typeface="Arial" charset="0"/>
              <a:buNone/>
              <a:defRPr>
                <a:solidFill>
                  <a:schemeClr val="bg1"/>
                </a:solidFill>
              </a:defRPr>
            </a:lvl3pPr>
            <a:lvl4pPr marL="1371600" indent="0">
              <a:lnSpc>
                <a:spcPct val="100000"/>
              </a:lnSpc>
              <a:spcAft>
                <a:spcPts val="0"/>
              </a:spcAft>
              <a:buSzPct val="100000"/>
              <a:buFont typeface="Arial" charset="0"/>
              <a:buNone/>
              <a:defRPr>
                <a:solidFill>
                  <a:schemeClr val="bg1"/>
                </a:solidFill>
              </a:defRPr>
            </a:lvl4pPr>
            <a:lvl5pPr marL="1828800" indent="0">
              <a:lnSpc>
                <a:spcPct val="100000"/>
              </a:lnSpc>
              <a:spcAft>
                <a:spcPts val="0"/>
              </a:spcAft>
              <a:buNone/>
              <a:defRPr>
                <a:solidFill>
                  <a:schemeClr val="bg1"/>
                </a:solidFill>
              </a:defRPr>
            </a:lvl5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Ic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0" name="Oval 9"/>
          <p:cNvSpPr/>
          <p:nvPr userDrawn="1"/>
        </p:nvSpPr>
        <p:spPr>
          <a:xfrm>
            <a:off x="686283" y="2439337"/>
            <a:ext cx="2514117" cy="2478457"/>
          </a:xfrm>
          <a:prstGeom prst="ellipse">
            <a:avLst/>
          </a:prstGeom>
          <a:solidFill>
            <a:srgbClr val="356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latin typeface="Arial Black" charset="0"/>
              <a:ea typeface="Arial Black" charset="0"/>
              <a:cs typeface="Arial Black" charset="0"/>
            </a:endParaRPr>
          </a:p>
        </p:txBody>
      </p:sp>
      <p:sp>
        <p:nvSpPr>
          <p:cNvPr id="11" name="Text Placeholder 7"/>
          <p:cNvSpPr>
            <a:spLocks noGrp="1"/>
          </p:cNvSpPr>
          <p:nvPr>
            <p:ph type="body" sz="quarter" idx="12" hasCustomPrompt="1"/>
          </p:nvPr>
        </p:nvSpPr>
        <p:spPr>
          <a:xfrm>
            <a:off x="686282" y="2446767"/>
            <a:ext cx="2514117" cy="2478456"/>
          </a:xfrm>
        </p:spPr>
        <p:txBody>
          <a:bodyPr anchor="ctr">
            <a:noAutofit/>
          </a:bodyPr>
          <a:lstStyle>
            <a:lvl1pPr marL="0" indent="0" algn="ctr">
              <a:buNone/>
              <a:defRPr sz="9600" b="1" i="0">
                <a:solidFill>
                  <a:schemeClr val="bg1"/>
                </a:solidFill>
                <a:latin typeface="Arial Black" charset="0"/>
                <a:ea typeface="Arial Black" charset="0"/>
                <a:cs typeface="Arial Black" charset="0"/>
              </a:defRPr>
            </a:lvl1pPr>
            <a:lvl2pPr marL="457200" indent="0">
              <a:buNone/>
              <a:defRPr b="1" i="0">
                <a:solidFill>
                  <a:schemeClr val="bg1"/>
                </a:solidFill>
                <a:latin typeface="Arial Black" charset="0"/>
                <a:ea typeface="Arial Black" charset="0"/>
                <a:cs typeface="Arial Black" charset="0"/>
              </a:defRPr>
            </a:lvl2pPr>
            <a:lvl3pPr marL="914400" indent="0">
              <a:buNone/>
              <a:defRPr b="1" i="0">
                <a:solidFill>
                  <a:schemeClr val="bg1"/>
                </a:solidFill>
                <a:latin typeface="Arial Black" charset="0"/>
                <a:ea typeface="Arial Black" charset="0"/>
                <a:cs typeface="Arial Black" charset="0"/>
              </a:defRPr>
            </a:lvl3pPr>
            <a:lvl4pPr marL="1371600" indent="0">
              <a:buNone/>
              <a:defRPr b="1" i="0">
                <a:solidFill>
                  <a:schemeClr val="bg1"/>
                </a:solidFill>
                <a:latin typeface="Arial Black" charset="0"/>
                <a:ea typeface="Arial Black" charset="0"/>
                <a:cs typeface="Arial Black" charset="0"/>
              </a:defRPr>
            </a:lvl4pPr>
            <a:lvl5pPr marL="1828800" indent="0">
              <a:buNone/>
              <a:defRPr b="1" i="0">
                <a:solidFill>
                  <a:schemeClr val="bg1"/>
                </a:solidFill>
                <a:latin typeface="Arial Black" charset="0"/>
                <a:ea typeface="Arial Black" charset="0"/>
                <a:cs typeface="Arial Black" charset="0"/>
              </a:defRPr>
            </a:lvl5pPr>
          </a:lstStyle>
          <a:p>
            <a:pPr lvl="0"/>
            <a:r>
              <a:rPr lang="en-US" dirty="0"/>
              <a:t>1</a:t>
            </a:r>
          </a:p>
        </p:txBody>
      </p:sp>
      <p:sp>
        <p:nvSpPr>
          <p:cNvPr id="12" name="Content Placeholder 3"/>
          <p:cNvSpPr>
            <a:spLocks noGrp="1"/>
          </p:cNvSpPr>
          <p:nvPr>
            <p:ph sz="quarter" idx="11"/>
          </p:nvPr>
        </p:nvSpPr>
        <p:spPr>
          <a:xfrm>
            <a:off x="3493698" y="1333500"/>
            <a:ext cx="5357004" cy="4694025"/>
          </a:xfrm>
        </p:spPr>
        <p:txBody>
          <a:bodyPr anchor="ctr"/>
          <a:lstStyle>
            <a:lvl1pPr marL="0" indent="0">
              <a:buNone/>
              <a:defRPr/>
            </a:lvl1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493698" y="1333500"/>
            <a:ext cx="5357004" cy="4694025"/>
          </a:xfrm>
        </p:spPr>
        <p:txBody>
          <a:bodyPr anchor="ctr"/>
          <a:lstStyle>
            <a:lvl1pPr marL="0" indent="0">
              <a:buNone/>
              <a:defRPr>
                <a:solidFill>
                  <a:schemeClr val="bg2">
                    <a:lumMod val="25000"/>
                  </a:schemeClr>
                </a:solidFill>
              </a:defRPr>
            </a:lvl1pPr>
          </a:lstStyle>
          <a:p>
            <a:pPr lvl="0"/>
            <a:r>
              <a:rPr lang="en-US"/>
              <a:t>Edit Master text styles</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11" name="Picture Placeholder 5"/>
          <p:cNvSpPr>
            <a:spLocks noGrp="1"/>
          </p:cNvSpPr>
          <p:nvPr>
            <p:ph type="pic" sz="quarter" idx="13"/>
          </p:nvPr>
        </p:nvSpPr>
        <p:spPr>
          <a:xfrm>
            <a:off x="685800" y="2429489"/>
            <a:ext cx="2514600" cy="2513012"/>
          </a:xfrm>
        </p:spPr>
        <p:txBody>
          <a:bodyPr/>
          <a:lstStyle>
            <a:lvl1pPr marL="0" indent="0">
              <a:buNone/>
              <a:defRPr>
                <a:solidFill>
                  <a:schemeClr val="bg2">
                    <a:lumMod val="25000"/>
                  </a:schemeClr>
                </a:solidFill>
              </a:defRPr>
            </a:lvl1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6.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8.jpe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56360" y="1320800"/>
            <a:ext cx="7494342" cy="4706725"/>
          </a:xfrm>
          <a:prstGeom prst="rect">
            <a:avLst/>
          </a:prstGeom>
        </p:spPr>
        <p:txBody>
          <a:bodyPr vert="horz" lIns="0" tIns="0" rIns="0" bIns="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4" name="TextBox 3"/>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475169014"/>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6" r:id="rId3"/>
    <p:sldLayoutId id="2147483685" r:id="rId4"/>
    <p:sldLayoutId id="2147483669" r:id="rId5"/>
    <p:sldLayoutId id="2147483720" r:id="rId6"/>
    <p:sldLayoutId id="2147483727" r:id="rId7"/>
    <p:sldLayoutId id="2147483713" r:id="rId8"/>
    <p:sldLayoutId id="2147483728" r:id="rId9"/>
    <p:sldLayoutId id="2147483732" r:id="rId10"/>
    <p:sldLayoutId id="2147483733" r:id="rId11"/>
  </p:sldLayoutIdLst>
  <p:txStyles>
    <p:titleStyle>
      <a:lvl1pPr algn="ctr" defTabSz="914400" rtl="0" eaLnBrk="1" latinLnBrk="0" hangingPunct="1">
        <a:lnSpc>
          <a:spcPct val="90000"/>
        </a:lnSpc>
        <a:spcBef>
          <a:spcPct val="0"/>
        </a:spcBef>
        <a:buNone/>
        <a:defRPr sz="3200" b="1" i="0" kern="1200">
          <a:solidFill>
            <a:schemeClr val="tx1"/>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56360" y="1320800"/>
            <a:ext cx="7494342" cy="4706725"/>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5"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dirty="0"/>
              <a:t>Click to edit Master title style</a:t>
            </a:r>
          </a:p>
        </p:txBody>
      </p:sp>
      <p:sp>
        <p:nvSpPr>
          <p:cNvPr id="6" name="TextBox 5"/>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7716638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2" r:id="rId5"/>
    <p:sldLayoutId id="2147483721" r:id="rId6"/>
    <p:sldLayoutId id="2147483726" r:id="rId7"/>
    <p:sldLayoutId id="2147483715" r:id="rId8"/>
    <p:sldLayoutId id="2147483729" r:id="rId9"/>
  </p:sldLayoutIdLst>
  <p:txStyles>
    <p:titleStyle>
      <a:lvl1pPr algn="ctr" defTabSz="914400" rtl="0" eaLnBrk="1" latinLnBrk="0" hangingPunct="1">
        <a:lnSpc>
          <a:spcPct val="90000"/>
        </a:lnSpc>
        <a:spcBef>
          <a:spcPct val="0"/>
        </a:spcBef>
        <a:buNone/>
        <a:defRPr lang="en-US" sz="3200" b="1" i="0" kern="1200" dirty="0">
          <a:solidFill>
            <a:srgbClr val="3C833F"/>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6" name="TextBox 5"/>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
        <p:nvSpPr>
          <p:cNvPr id="7"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dirty="0"/>
              <a:t>Click to edit Master title style</a:t>
            </a:r>
          </a:p>
        </p:txBody>
      </p:sp>
      <p:sp>
        <p:nvSpPr>
          <p:cNvPr id="8" name="Text Placeholder 2"/>
          <p:cNvSpPr>
            <a:spLocks noGrp="1"/>
          </p:cNvSpPr>
          <p:nvPr>
            <p:ph type="body" idx="1"/>
          </p:nvPr>
        </p:nvSpPr>
        <p:spPr>
          <a:xfrm>
            <a:off x="1356360" y="1320801"/>
            <a:ext cx="7494342" cy="4702926"/>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7160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22" r:id="rId6"/>
    <p:sldLayoutId id="2147483725" r:id="rId7"/>
    <p:sldLayoutId id="2147483717" r:id="rId8"/>
    <p:sldLayoutId id="2147483730" r:id="rId9"/>
  </p:sldLayoutIdLst>
  <p:txStyles>
    <p:titleStyle>
      <a:lvl1pPr algn="ctr" defTabSz="914400" rtl="0" eaLnBrk="1" latinLnBrk="0" hangingPunct="1">
        <a:lnSpc>
          <a:spcPct val="90000"/>
        </a:lnSpc>
        <a:spcBef>
          <a:spcPct val="0"/>
        </a:spcBef>
        <a:buNone/>
        <a:defRPr lang="en-US" sz="3200" b="1" i="0" kern="1200" dirty="0">
          <a:solidFill>
            <a:srgbClr val="D14821"/>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6414254"/>
            <a:ext cx="9144000" cy="369332"/>
          </a:xfrm>
          <a:prstGeom prst="rect">
            <a:avLst/>
          </a:prstGeom>
          <a:noFill/>
        </p:spPr>
        <p:txBody>
          <a:bodyPr wrap="square" rtlCol="0" anchor="ctr">
            <a:spAutoFit/>
          </a:bodyPr>
          <a:lstStyle/>
          <a:p>
            <a:pPr algn="ctr"/>
            <a:r>
              <a:rPr lang="en-US" sz="1800" dirty="0">
                <a:solidFill>
                  <a:schemeClr val="bg1"/>
                </a:solidFill>
              </a:rPr>
              <a:t>OFFICE OF HOUSING COUNSELING</a:t>
            </a:r>
          </a:p>
        </p:txBody>
      </p:sp>
      <p:sp>
        <p:nvSpPr>
          <p:cNvPr id="6" name="TextBox 5"/>
          <p:cNvSpPr txBox="1"/>
          <p:nvPr userDrawn="1"/>
        </p:nvSpPr>
        <p:spPr>
          <a:xfrm>
            <a:off x="8678174" y="6410455"/>
            <a:ext cx="586596" cy="369332"/>
          </a:xfrm>
          <a:prstGeom prst="rect">
            <a:avLst/>
          </a:prstGeom>
          <a:noFill/>
        </p:spPr>
        <p:txBody>
          <a:bodyPr wrap="square" rtlCol="0">
            <a:spAutoFit/>
          </a:bodyPr>
          <a:lstStyle/>
          <a:p>
            <a:fld id="{9FC3AF8A-700B-4B2D-BD16-60FF35BA317E}" type="slidenum">
              <a:rPr lang="en-US" smtClean="0">
                <a:solidFill>
                  <a:schemeClr val="bg1"/>
                </a:solidFill>
              </a:rPr>
              <a:t>‹#›</a:t>
            </a:fld>
            <a:endParaRPr lang="en-US" dirty="0">
              <a:solidFill>
                <a:schemeClr val="bg1"/>
              </a:solidFill>
            </a:endParaRPr>
          </a:p>
        </p:txBody>
      </p:sp>
      <p:sp>
        <p:nvSpPr>
          <p:cNvPr id="7" name="Title Placeholder 1"/>
          <p:cNvSpPr>
            <a:spLocks noGrp="1"/>
          </p:cNvSpPr>
          <p:nvPr>
            <p:ph type="title"/>
          </p:nvPr>
        </p:nvSpPr>
        <p:spPr>
          <a:xfrm>
            <a:off x="1356360" y="45720"/>
            <a:ext cx="7494342" cy="919480"/>
          </a:xfrm>
          <a:prstGeom prst="rect">
            <a:avLst/>
          </a:prstGeom>
        </p:spPr>
        <p:txBody>
          <a:bodyPr vert="horz" lIns="0" tIns="0" rIns="0" bIns="0" rtlCol="0" anchor="ctr">
            <a:normAutofit/>
          </a:bodyPr>
          <a:lstStyle/>
          <a:p>
            <a:r>
              <a:rPr lang="en-US" dirty="0"/>
              <a:t>Click to edit Master title style</a:t>
            </a:r>
          </a:p>
        </p:txBody>
      </p:sp>
      <p:sp>
        <p:nvSpPr>
          <p:cNvPr id="8" name="Text Placeholder 2"/>
          <p:cNvSpPr>
            <a:spLocks noGrp="1"/>
          </p:cNvSpPr>
          <p:nvPr>
            <p:ph type="body" idx="1"/>
          </p:nvPr>
        </p:nvSpPr>
        <p:spPr>
          <a:xfrm>
            <a:off x="1356360" y="1320801"/>
            <a:ext cx="7494342" cy="4702926"/>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3381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23" r:id="rId6"/>
    <p:sldLayoutId id="2147483724" r:id="rId7"/>
    <p:sldLayoutId id="2147483719" r:id="rId8"/>
    <p:sldLayoutId id="2147483731" r:id="rId9"/>
  </p:sldLayoutIdLst>
  <p:txStyles>
    <p:titleStyle>
      <a:lvl1pPr algn="ctr" defTabSz="914400" rtl="0" eaLnBrk="1" latinLnBrk="0" hangingPunct="1">
        <a:lnSpc>
          <a:spcPct val="90000"/>
        </a:lnSpc>
        <a:spcBef>
          <a:spcPct val="0"/>
        </a:spcBef>
        <a:buNone/>
        <a:defRPr lang="en-US" sz="3200" b="1" i="0" kern="1200" dirty="0">
          <a:solidFill>
            <a:srgbClr val="624987"/>
          </a:solidFill>
          <a:effectLst>
            <a:glow rad="63500">
              <a:schemeClr val="bg1"/>
            </a:glow>
          </a:effectLst>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bg2">
            <a:lumMod val="25000"/>
          </a:schemeClr>
        </a:buClr>
        <a:buFont typeface="Arial" panose="020B0604020202020204" pitchFamily="34" charset="0"/>
        <a:buChar char="•"/>
        <a:defRPr sz="2800" kern="1200">
          <a:solidFill>
            <a:schemeClr val="bg2">
              <a:lumMod val="25000"/>
            </a:schemeClr>
          </a:solidFill>
          <a:latin typeface="+mn-lt"/>
          <a:ea typeface="+mn-ea"/>
          <a:cs typeface="+mn-cs"/>
        </a:defRPr>
      </a:lvl1pPr>
      <a:lvl2pPr marL="742950" indent="-285750" algn="l" defTabSz="914400" rtl="0" eaLnBrk="1" latinLnBrk="0" hangingPunct="1">
        <a:lnSpc>
          <a:spcPct val="100000"/>
        </a:lnSpc>
        <a:spcBef>
          <a:spcPts val="500"/>
        </a:spcBef>
        <a:buClr>
          <a:schemeClr val="bg2">
            <a:lumMod val="25000"/>
          </a:schemeClr>
        </a:buClr>
        <a:buSzPct val="100000"/>
        <a:buFont typeface="Arial" charset="0"/>
        <a:buChar char="•"/>
        <a:defRPr sz="2400" kern="1200">
          <a:solidFill>
            <a:schemeClr val="bg2">
              <a:lumMod val="25000"/>
            </a:schemeClr>
          </a:solidFill>
          <a:latin typeface="+mn-lt"/>
          <a:ea typeface="+mn-ea"/>
          <a:cs typeface="+mn-cs"/>
        </a:defRPr>
      </a:lvl2pPr>
      <a:lvl3pPr marL="1200150" indent="-285750" algn="l" defTabSz="914400" rtl="0" eaLnBrk="1" latinLnBrk="0" hangingPunct="1">
        <a:lnSpc>
          <a:spcPct val="100000"/>
        </a:lnSpc>
        <a:spcBef>
          <a:spcPts val="500"/>
        </a:spcBef>
        <a:buClr>
          <a:schemeClr val="bg2">
            <a:lumMod val="25000"/>
          </a:schemeClr>
        </a:buClr>
        <a:buFont typeface="Arial" charset="0"/>
        <a:buChar char="•"/>
        <a:defRPr sz="2000" kern="1200">
          <a:solidFill>
            <a:schemeClr val="bg2">
              <a:lumMod val="25000"/>
            </a:schemeClr>
          </a:solidFill>
          <a:latin typeface="+mn-lt"/>
          <a:ea typeface="+mn-ea"/>
          <a:cs typeface="+mn-cs"/>
        </a:defRPr>
      </a:lvl3pPr>
      <a:lvl4pPr marL="1657350" indent="-285750" algn="l" defTabSz="914400" rtl="0" eaLnBrk="1" latinLnBrk="0" hangingPunct="1">
        <a:lnSpc>
          <a:spcPct val="100000"/>
        </a:lnSpc>
        <a:spcBef>
          <a:spcPts val="500"/>
        </a:spcBef>
        <a:buClr>
          <a:schemeClr val="bg2">
            <a:lumMod val="25000"/>
          </a:schemeClr>
        </a:buClr>
        <a:buSzPct val="100000"/>
        <a:buFont typeface="Arial"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buClr>
          <a:schemeClr val="bg2">
            <a:lumMod val="25000"/>
          </a:schemeClr>
        </a:buClr>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udexchange.info/programs/housing-counselin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mailto:Sarah.S.Gerecke@hud.gov" TargetMode="External"/><Relationship Id="rId5" Type="http://schemas.openxmlformats.org/officeDocument/2006/relationships/hyperlink" Target="mailto:Marina.L.Myhre@hud.gov" TargetMode="External"/><Relationship Id="rId4" Type="http://schemas.openxmlformats.org/officeDocument/2006/relationships/hyperlink" Target="mailto:housing.counseling@hud.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user.gov/portal/publications/first-homebuyer-early-insight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huduser.gov/portal/publications/first-homebuyer-counseling.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958" y="2831690"/>
            <a:ext cx="7772400" cy="1972784"/>
          </a:xfrm>
        </p:spPr>
        <p:txBody>
          <a:bodyPr/>
          <a:lstStyle/>
          <a:p>
            <a:r>
              <a:rPr lang="en-US" sz="3600" dirty="0"/>
              <a:t>HUD’s Housing Counseling Program: </a:t>
            </a:r>
            <a:br>
              <a:rPr lang="en-US" sz="3600" dirty="0"/>
            </a:br>
            <a:r>
              <a:rPr lang="en-US" sz="3600" dirty="0"/>
              <a:t>The Importance of Research and Metrics</a:t>
            </a:r>
          </a:p>
        </p:txBody>
      </p:sp>
      <p:sp>
        <p:nvSpPr>
          <p:cNvPr id="5" name="Subtitle 4"/>
          <p:cNvSpPr>
            <a:spLocks noGrp="1"/>
          </p:cNvSpPr>
          <p:nvPr>
            <p:ph type="subTitle" idx="1"/>
          </p:nvPr>
        </p:nvSpPr>
        <p:spPr/>
        <p:txBody>
          <a:bodyPr>
            <a:normAutofit/>
          </a:bodyPr>
          <a:lstStyle/>
          <a:p>
            <a:endParaRPr lang="en-US" dirty="0"/>
          </a:p>
          <a:p>
            <a:r>
              <a:rPr lang="en-US" sz="3000" dirty="0"/>
              <a:t>Sarah S. Gerecke, Marina L. </a:t>
            </a:r>
            <a:r>
              <a:rPr lang="en-US" sz="3000"/>
              <a:t>Myhre</a:t>
            </a:r>
            <a:endParaRPr lang="en-US" sz="3000" dirty="0"/>
          </a:p>
        </p:txBody>
      </p:sp>
      <p:sp>
        <p:nvSpPr>
          <p:cNvPr id="6" name="Text Placeholder 5"/>
          <p:cNvSpPr>
            <a:spLocks noGrp="1"/>
          </p:cNvSpPr>
          <p:nvPr>
            <p:ph type="body" sz="quarter" idx="10"/>
          </p:nvPr>
        </p:nvSpPr>
        <p:spPr/>
        <p:txBody>
          <a:bodyPr>
            <a:normAutofit/>
          </a:bodyPr>
          <a:lstStyle/>
          <a:p>
            <a:r>
              <a:rPr lang="en-US" dirty="0">
                <a:solidFill>
                  <a:srgbClr val="356FA1"/>
                </a:solidFill>
                <a:latin typeface="+mn-lt"/>
              </a:rPr>
              <a:t>October 4, 2018</a:t>
            </a:r>
          </a:p>
        </p:txBody>
      </p:sp>
      <p:sp>
        <p:nvSpPr>
          <p:cNvPr id="2" name="TextBox 1" descr="white box hiding unneeded elements on page&#10;" title="white box">
            <a:extLst>
              <a:ext uri="{FF2B5EF4-FFF2-40B4-BE49-F238E27FC236}">
                <a16:creationId xmlns:a16="http://schemas.microsoft.com/office/drawing/2014/main" id="{030ED4C7-D41D-A244-8667-EB99ECC520E6}"/>
              </a:ext>
            </a:extLst>
          </p:cNvPr>
          <p:cNvSpPr txBox="1"/>
          <p:nvPr/>
        </p:nvSpPr>
        <p:spPr>
          <a:xfrm>
            <a:off x="6651523" y="678426"/>
            <a:ext cx="221225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9703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0301-B751-2443-A87D-19C8EFB239B2}"/>
              </a:ext>
            </a:extLst>
          </p:cNvPr>
          <p:cNvSpPr>
            <a:spLocks noGrp="1"/>
          </p:cNvSpPr>
          <p:nvPr>
            <p:ph type="ctrTitle"/>
          </p:nvPr>
        </p:nvSpPr>
        <p:spPr/>
        <p:txBody>
          <a:bodyPr>
            <a:normAutofit/>
          </a:bodyPr>
          <a:lstStyle/>
          <a:p>
            <a:r>
              <a:rPr lang="en-US" dirty="0">
                <a:solidFill>
                  <a:schemeClr val="bg2">
                    <a:lumMod val="25000"/>
                  </a:schemeClr>
                </a:solidFill>
              </a:rPr>
              <a:t>Sarah Gerecke</a:t>
            </a:r>
            <a:r>
              <a:rPr lang="en-US" dirty="0"/>
              <a:t/>
            </a:r>
            <a:br>
              <a:rPr lang="en-US" dirty="0"/>
            </a:br>
            <a:r>
              <a:rPr lang="en-US" sz="2400" dirty="0">
                <a:effectLst/>
              </a:rPr>
              <a:t>Deputy Assistant Secretary,</a:t>
            </a:r>
            <a:br>
              <a:rPr lang="en-US" sz="2400" dirty="0">
                <a:effectLst/>
              </a:rPr>
            </a:br>
            <a:r>
              <a:rPr lang="en-US" sz="2400" dirty="0">
                <a:effectLst/>
              </a:rPr>
              <a:t>Office of Housing Counseling </a:t>
            </a:r>
            <a:br>
              <a:rPr lang="en-US" sz="2400" dirty="0">
                <a:effectLst/>
              </a:rPr>
            </a:br>
            <a:r>
              <a:rPr lang="en-US" sz="2400" dirty="0">
                <a:effectLst/>
              </a:rPr>
              <a:t>U.S. Department of Housing and Urban Development</a:t>
            </a:r>
            <a:br>
              <a:rPr lang="en-US" sz="2400" dirty="0">
                <a:effectLst/>
              </a:rPr>
            </a:br>
            <a:endParaRPr lang="en-US" sz="2400" dirty="0"/>
          </a:p>
        </p:txBody>
      </p:sp>
    </p:spTree>
    <p:extLst>
      <p:ext uri="{BB962C8B-B14F-4D97-AF65-F5344CB8AC3E}">
        <p14:creationId xmlns:p14="http://schemas.microsoft.com/office/powerpoint/2010/main" val="382476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Housing Counseling Service </a:t>
            </a:r>
            <a:br>
              <a:rPr lang="en-US" dirty="0"/>
            </a:br>
            <a:r>
              <a:rPr lang="en-US" dirty="0"/>
              <a:t>Activity (FY17) </a:t>
            </a:r>
            <a:endParaRPr lang="en-US" sz="2300" dirty="0"/>
          </a:p>
        </p:txBody>
      </p:sp>
      <p:sp>
        <p:nvSpPr>
          <p:cNvPr id="6" name="TextBox 5"/>
          <p:cNvSpPr txBox="1"/>
          <p:nvPr/>
        </p:nvSpPr>
        <p:spPr>
          <a:xfrm>
            <a:off x="1356361" y="5507237"/>
            <a:ext cx="7416690" cy="461665"/>
          </a:xfrm>
          <a:prstGeom prst="rect">
            <a:avLst/>
          </a:prstGeom>
          <a:solidFill>
            <a:srgbClr val="3A874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Arial" charset="0"/>
                <a:cs typeface="Arial" charset="0"/>
              </a:rPr>
              <a:t>Total Counseling Activity – 1,121,957 Clients</a:t>
            </a:r>
          </a:p>
        </p:txBody>
      </p:sp>
      <p:graphicFrame>
        <p:nvGraphicFramePr>
          <p:cNvPr id="8" name="Chart 7" descr="pie chart showing activity of housing counseling in FY 2017&#10;34% group education&#10;1% homeless&#10;9% rental&#10;23% pre-purchase&#10;4% post-purchase&#10;9% reverse mortgage&#10;20% mortgage delinquency" title="pie chart"/>
          <p:cNvGraphicFramePr/>
          <p:nvPr>
            <p:extLst>
              <p:ext uri="{D42A27DB-BD31-4B8C-83A1-F6EECF244321}">
                <p14:modId xmlns:p14="http://schemas.microsoft.com/office/powerpoint/2010/main" val="691150291"/>
              </p:ext>
            </p:extLst>
          </p:nvPr>
        </p:nvGraphicFramePr>
        <p:xfrm>
          <a:off x="1356361" y="1320800"/>
          <a:ext cx="7416689" cy="4186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83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graphic showing impact of housing services&#10;345,612 worked to develop a sustainable household budget &#10;309,706 received fair housing information&#10;165,605 improved financial capacity&#10;17142 gained access to resources to help improve housing situation" title="graphic"/>
          <p:cNvGraphicFramePr>
            <a:graphicFrameLocks noGrp="1"/>
          </p:cNvGraphicFramePr>
          <p:nvPr>
            <p:ph idx="1"/>
            <p:extLst>
              <p:ext uri="{D42A27DB-BD31-4B8C-83A1-F6EECF244321}">
                <p14:modId xmlns:p14="http://schemas.microsoft.com/office/powerpoint/2010/main" val="498523003"/>
              </p:ext>
            </p:extLst>
          </p:nvPr>
        </p:nvGraphicFramePr>
        <p:xfrm>
          <a:off x="1355725" y="1320800"/>
          <a:ext cx="7494588"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The Impact of Housing Counseling Services (FY17)</a:t>
            </a:r>
            <a:endParaRPr lang="en-US" sz="2300" dirty="0"/>
          </a:p>
        </p:txBody>
      </p:sp>
    </p:spTree>
    <p:extLst>
      <p:ext uri="{BB962C8B-B14F-4D97-AF65-F5344CB8AC3E}">
        <p14:creationId xmlns:p14="http://schemas.microsoft.com/office/powerpoint/2010/main" val="121330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6A2C3B-7DF3-4193-B5FD-3A2CE9A1EBB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4E5E57A-B07A-4102-9BFD-92DA67B1ACA8}"/>
              </a:ext>
            </a:extLst>
          </p:cNvPr>
          <p:cNvSpPr>
            <a:spLocks noGrp="1"/>
          </p:cNvSpPr>
          <p:nvPr>
            <p:ph type="title"/>
          </p:nvPr>
        </p:nvSpPr>
        <p:spPr/>
        <p:txBody>
          <a:bodyPr/>
          <a:lstStyle/>
          <a:p>
            <a:r>
              <a:rPr lang="en-US"/>
              <a:t>Service Usage: </a:t>
            </a:r>
            <a:br>
              <a:rPr lang="en-US"/>
            </a:br>
            <a:r>
              <a:rPr lang="en-US"/>
              <a:t>Racial  Demographics (FY 17)</a:t>
            </a:r>
            <a:endParaRPr lang="en-US" dirty="0"/>
          </a:p>
        </p:txBody>
      </p:sp>
      <p:pic>
        <p:nvPicPr>
          <p:cNvPr id="15" name="Picture 14" descr="chart of racial demographics of counseling clients&#10;40% white&#10;37% black&#10;9% multple race&#10;3% asian&#10;1% american indian or alaskan native&#10;1% native hawaiian or pacific islander&#10;9% no response" title="pie chart">
            <a:extLst>
              <a:ext uri="{FF2B5EF4-FFF2-40B4-BE49-F238E27FC236}">
                <a16:creationId xmlns:a16="http://schemas.microsoft.com/office/drawing/2014/main" id="{58AB1D22-88DA-4F8F-9776-5E751F65FD32}"/>
              </a:ext>
            </a:extLst>
          </p:cNvPr>
          <p:cNvPicPr>
            <a:picLocks noChangeAspect="1"/>
          </p:cNvPicPr>
          <p:nvPr/>
        </p:nvPicPr>
        <p:blipFill>
          <a:blip r:embed="rId3"/>
          <a:stretch>
            <a:fillRect/>
          </a:stretch>
        </p:blipFill>
        <p:spPr>
          <a:xfrm>
            <a:off x="1356360" y="1368425"/>
            <a:ext cx="7678578" cy="4607147"/>
          </a:xfrm>
          <a:prstGeom prst="rect">
            <a:avLst/>
          </a:prstGeom>
        </p:spPr>
      </p:pic>
    </p:spTree>
    <p:extLst>
      <p:ext uri="{BB962C8B-B14F-4D97-AF65-F5344CB8AC3E}">
        <p14:creationId xmlns:p14="http://schemas.microsoft.com/office/powerpoint/2010/main" val="199434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F7CA9F1-7409-4D20-B62E-79FA17EBBB1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4E5E57A-B07A-4102-9BFD-92DA67B1ACA8}"/>
              </a:ext>
            </a:extLst>
          </p:cNvPr>
          <p:cNvSpPr>
            <a:spLocks noGrp="1"/>
          </p:cNvSpPr>
          <p:nvPr>
            <p:ph type="title"/>
          </p:nvPr>
        </p:nvSpPr>
        <p:spPr/>
        <p:txBody>
          <a:bodyPr/>
          <a:lstStyle/>
          <a:p>
            <a:r>
              <a:rPr lang="en-US"/>
              <a:t>Service Usage: </a:t>
            </a:r>
            <a:br>
              <a:rPr lang="en-US"/>
            </a:br>
            <a:r>
              <a:rPr lang="en-US"/>
              <a:t>Ethnicity Demographics (FY 17)</a:t>
            </a:r>
            <a:endParaRPr lang="en-US" dirty="0"/>
          </a:p>
        </p:txBody>
      </p:sp>
      <p:pic>
        <p:nvPicPr>
          <p:cNvPr id="21" name="Picture 20" descr="chart of ethnicity demographics&#10;10% no response&#10;18% hispanic&#10;72% non-hispanic" title="pie chart">
            <a:extLst>
              <a:ext uri="{FF2B5EF4-FFF2-40B4-BE49-F238E27FC236}">
                <a16:creationId xmlns:a16="http://schemas.microsoft.com/office/drawing/2014/main" id="{5D961261-F59B-4AF9-B87B-3B21B5C62038}"/>
              </a:ext>
            </a:extLst>
          </p:cNvPr>
          <p:cNvPicPr>
            <a:picLocks noChangeAspect="1"/>
          </p:cNvPicPr>
          <p:nvPr/>
        </p:nvPicPr>
        <p:blipFill>
          <a:blip r:embed="rId3"/>
          <a:stretch>
            <a:fillRect/>
          </a:stretch>
        </p:blipFill>
        <p:spPr>
          <a:xfrm>
            <a:off x="976744" y="1320801"/>
            <a:ext cx="7988538" cy="4803774"/>
          </a:xfrm>
          <a:prstGeom prst="rect">
            <a:avLst/>
          </a:prstGeom>
        </p:spPr>
      </p:pic>
    </p:spTree>
    <p:extLst>
      <p:ext uri="{BB962C8B-B14F-4D97-AF65-F5344CB8AC3E}">
        <p14:creationId xmlns:p14="http://schemas.microsoft.com/office/powerpoint/2010/main" val="331301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472CAB-39B1-48CE-8C63-04C0C9C7519D}"/>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4E5E57A-B07A-4102-9BFD-92DA67B1ACA8}"/>
              </a:ext>
            </a:extLst>
          </p:cNvPr>
          <p:cNvSpPr>
            <a:spLocks noGrp="1"/>
          </p:cNvSpPr>
          <p:nvPr>
            <p:ph type="title"/>
          </p:nvPr>
        </p:nvSpPr>
        <p:spPr/>
        <p:txBody>
          <a:bodyPr/>
          <a:lstStyle/>
          <a:p>
            <a:r>
              <a:rPr lang="en-US"/>
              <a:t>Service Usage: </a:t>
            </a:r>
            <a:br>
              <a:rPr lang="en-US"/>
            </a:br>
            <a:r>
              <a:rPr lang="en-US"/>
              <a:t>Income Demographics (FY 17)</a:t>
            </a:r>
            <a:endParaRPr lang="en-US" dirty="0"/>
          </a:p>
        </p:txBody>
      </p:sp>
      <p:pic>
        <p:nvPicPr>
          <p:cNvPr id="14" name="Picture 13" descr="chart of income demographics in FY 2017&#10;21% under 30% AMI&#10;19% 30 to 49% AMI&#10;25% 50-79% AMI&#10;12% 80-100% AMI&#10;13% over 100% AMI&#10;10% no response" title="pie chart">
            <a:extLst>
              <a:ext uri="{FF2B5EF4-FFF2-40B4-BE49-F238E27FC236}">
                <a16:creationId xmlns:a16="http://schemas.microsoft.com/office/drawing/2014/main" id="{87BABDC0-4952-4AE3-8341-2AE27428B35E}"/>
              </a:ext>
            </a:extLst>
          </p:cNvPr>
          <p:cNvPicPr>
            <a:picLocks noChangeAspect="1"/>
          </p:cNvPicPr>
          <p:nvPr/>
        </p:nvPicPr>
        <p:blipFill>
          <a:blip r:embed="rId3"/>
          <a:stretch>
            <a:fillRect/>
          </a:stretch>
        </p:blipFill>
        <p:spPr>
          <a:xfrm>
            <a:off x="624318" y="1320799"/>
            <a:ext cx="7960425" cy="4776256"/>
          </a:xfrm>
          <a:prstGeom prst="rect">
            <a:avLst/>
          </a:prstGeom>
        </p:spPr>
      </p:pic>
    </p:spTree>
    <p:extLst>
      <p:ext uri="{BB962C8B-B14F-4D97-AF65-F5344CB8AC3E}">
        <p14:creationId xmlns:p14="http://schemas.microsoft.com/office/powerpoint/2010/main" val="88985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C39CC-1642-2342-AF2F-39AE8D98056C}"/>
              </a:ext>
            </a:extLst>
          </p:cNvPr>
          <p:cNvSpPr>
            <a:spLocks noGrp="1"/>
          </p:cNvSpPr>
          <p:nvPr>
            <p:ph idx="1"/>
          </p:nvPr>
        </p:nvSpPr>
        <p:spPr/>
        <p:txBody>
          <a:bodyPr/>
          <a:lstStyle/>
          <a:p>
            <a:r>
              <a:rPr lang="en-US" dirty="0"/>
              <a:t>Research and data allow us to </a:t>
            </a:r>
          </a:p>
          <a:p>
            <a:pPr lvl="1"/>
            <a:r>
              <a:rPr lang="en-US" dirty="0"/>
              <a:t>Understand who uses these resources and for what purpose</a:t>
            </a:r>
          </a:p>
          <a:p>
            <a:pPr lvl="1"/>
            <a:r>
              <a:rPr lang="en-US" dirty="0"/>
              <a:t>Evaluate unmet needs and service gaps</a:t>
            </a:r>
          </a:p>
          <a:p>
            <a:pPr lvl="1"/>
            <a:r>
              <a:rPr lang="en-US" dirty="0"/>
              <a:t>Demonstrate the impact of the program</a:t>
            </a:r>
          </a:p>
          <a:p>
            <a:pPr lvl="1"/>
            <a:r>
              <a:rPr lang="en-US" dirty="0"/>
              <a:t>Assess the benefits to clients from the program</a:t>
            </a:r>
          </a:p>
          <a:p>
            <a:r>
              <a:rPr lang="en-US" dirty="0"/>
              <a:t>Overall, metrics and research enable more effective program management and service delivery</a:t>
            </a:r>
          </a:p>
        </p:txBody>
      </p:sp>
      <p:sp>
        <p:nvSpPr>
          <p:cNvPr id="3" name="Title 2">
            <a:extLst>
              <a:ext uri="{FF2B5EF4-FFF2-40B4-BE49-F238E27FC236}">
                <a16:creationId xmlns:a16="http://schemas.microsoft.com/office/drawing/2014/main" id="{298454C0-0DD5-4341-8E78-95FE300DE156}"/>
              </a:ext>
            </a:extLst>
          </p:cNvPr>
          <p:cNvSpPr>
            <a:spLocks noGrp="1"/>
          </p:cNvSpPr>
          <p:nvPr>
            <p:ph type="title"/>
          </p:nvPr>
        </p:nvSpPr>
        <p:spPr/>
        <p:txBody>
          <a:bodyPr/>
          <a:lstStyle/>
          <a:p>
            <a:r>
              <a:rPr lang="en-US"/>
              <a:t>Using Research and Metrics to </a:t>
            </a:r>
            <a:br>
              <a:rPr lang="en-US"/>
            </a:br>
            <a:r>
              <a:rPr lang="en-US"/>
              <a:t>Inform Program Decisions</a:t>
            </a:r>
            <a:endParaRPr lang="en-US" dirty="0"/>
          </a:p>
        </p:txBody>
      </p:sp>
    </p:spTree>
    <p:extLst>
      <p:ext uri="{BB962C8B-B14F-4D97-AF65-F5344CB8AC3E}">
        <p14:creationId xmlns:p14="http://schemas.microsoft.com/office/powerpoint/2010/main" val="330227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C39CC-1642-2342-AF2F-39AE8D98056C}"/>
              </a:ext>
            </a:extLst>
          </p:cNvPr>
          <p:cNvSpPr>
            <a:spLocks noGrp="1"/>
          </p:cNvSpPr>
          <p:nvPr>
            <p:ph idx="1"/>
          </p:nvPr>
        </p:nvSpPr>
        <p:spPr/>
        <p:txBody>
          <a:bodyPr>
            <a:normAutofit fontScale="92500" lnSpcReduction="10000"/>
          </a:bodyPr>
          <a:lstStyle/>
          <a:p>
            <a:pPr marL="0" indent="0">
              <a:buNone/>
            </a:pPr>
            <a:r>
              <a:rPr lang="en-US" b="1" dirty="0">
                <a:solidFill>
                  <a:srgbClr val="3A8745"/>
                </a:solidFill>
              </a:rPr>
              <a:t>Example: </a:t>
            </a:r>
            <a:r>
              <a:rPr lang="en-US" dirty="0"/>
              <a:t>Research shows initiation and completion rates for housing counseling services vary based on delivery mechanism</a:t>
            </a:r>
          </a:p>
          <a:p>
            <a:r>
              <a:rPr lang="en-US" dirty="0"/>
              <a:t>Training added to encourage agencies to use a wider variety of methods to deliver counseling</a:t>
            </a:r>
          </a:p>
          <a:p>
            <a:endParaRPr lang="en-US" dirty="0"/>
          </a:p>
          <a:p>
            <a:pPr marL="0" indent="0">
              <a:buNone/>
            </a:pPr>
            <a:r>
              <a:rPr lang="en-US" b="1" dirty="0">
                <a:solidFill>
                  <a:srgbClr val="3A8745"/>
                </a:solidFill>
              </a:rPr>
              <a:t>Example: </a:t>
            </a:r>
            <a:r>
              <a:rPr lang="en-US" dirty="0"/>
              <a:t>Currently the demand and funding for services is shifting from foreclosure prevention to pre-purchase counseling </a:t>
            </a:r>
          </a:p>
          <a:p>
            <a:r>
              <a:rPr lang="en-US" dirty="0"/>
              <a:t>Training may be required to ensure appropriate resources are available to meet this need</a:t>
            </a:r>
          </a:p>
          <a:p>
            <a:endParaRPr lang="en-US" dirty="0"/>
          </a:p>
          <a:p>
            <a:endParaRPr lang="en-US" dirty="0"/>
          </a:p>
        </p:txBody>
      </p:sp>
      <p:sp>
        <p:nvSpPr>
          <p:cNvPr id="3" name="Title 2">
            <a:extLst>
              <a:ext uri="{FF2B5EF4-FFF2-40B4-BE49-F238E27FC236}">
                <a16:creationId xmlns:a16="http://schemas.microsoft.com/office/drawing/2014/main" id="{298454C0-0DD5-4341-8E78-95FE300DE156}"/>
              </a:ext>
            </a:extLst>
          </p:cNvPr>
          <p:cNvSpPr>
            <a:spLocks noGrp="1"/>
          </p:cNvSpPr>
          <p:nvPr>
            <p:ph type="title"/>
          </p:nvPr>
        </p:nvSpPr>
        <p:spPr/>
        <p:txBody>
          <a:bodyPr/>
          <a:lstStyle/>
          <a:p>
            <a:r>
              <a:rPr lang="en-US" dirty="0"/>
              <a:t>Using Research and Metrics to </a:t>
            </a:r>
            <a:br>
              <a:rPr lang="en-US" dirty="0"/>
            </a:br>
            <a:r>
              <a:rPr lang="en-US" dirty="0"/>
              <a:t>Inform Program Decisions  </a:t>
            </a:r>
          </a:p>
        </p:txBody>
      </p:sp>
    </p:spTree>
    <p:extLst>
      <p:ext uri="{BB962C8B-B14F-4D97-AF65-F5344CB8AC3E}">
        <p14:creationId xmlns:p14="http://schemas.microsoft.com/office/powerpoint/2010/main" val="32290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F4C7EA-D515-4AE8-999E-5CEEC7C05F52}"/>
              </a:ext>
            </a:extLst>
          </p:cNvPr>
          <p:cNvSpPr>
            <a:spLocks noGrp="1"/>
          </p:cNvSpPr>
          <p:nvPr>
            <p:ph idx="1"/>
          </p:nvPr>
        </p:nvSpPr>
        <p:spPr>
          <a:xfrm>
            <a:off x="1356360" y="1320800"/>
            <a:ext cx="7494342" cy="1969867"/>
          </a:xfrm>
        </p:spPr>
        <p:txBody>
          <a:bodyPr>
            <a:normAutofit fontScale="77500" lnSpcReduction="20000"/>
          </a:bodyPr>
          <a:lstStyle/>
          <a:p>
            <a:pPr marL="0" indent="0">
              <a:buNone/>
            </a:pPr>
            <a:r>
              <a:rPr lang="en-US" b="1" dirty="0">
                <a:solidFill>
                  <a:srgbClr val="3A8745"/>
                </a:solidFill>
              </a:rPr>
              <a:t>Example: </a:t>
            </a:r>
            <a:r>
              <a:rPr lang="en-US" dirty="0"/>
              <a:t>Research suggests that there is a lack of awareness of the availability of counseling </a:t>
            </a:r>
          </a:p>
          <a:p>
            <a:pPr lvl="1"/>
            <a:r>
              <a:rPr lang="en-US" sz="2800" dirty="0"/>
              <a:t>Selection bias research problem can be a program opportunity</a:t>
            </a:r>
          </a:p>
          <a:p>
            <a:r>
              <a:rPr lang="en-US" dirty="0"/>
              <a:t>HUD has prioritized raising awareness and visibility efforts so that those who would benefit from program are aware of it</a:t>
            </a:r>
          </a:p>
          <a:p>
            <a:endParaRPr lang="en-US" dirty="0"/>
          </a:p>
        </p:txBody>
      </p:sp>
      <p:sp>
        <p:nvSpPr>
          <p:cNvPr id="3" name="Title 2">
            <a:extLst>
              <a:ext uri="{FF2B5EF4-FFF2-40B4-BE49-F238E27FC236}">
                <a16:creationId xmlns:a16="http://schemas.microsoft.com/office/drawing/2014/main" id="{B70C7E02-D672-46F8-BAD1-D286F24ABE63}"/>
              </a:ext>
            </a:extLst>
          </p:cNvPr>
          <p:cNvSpPr>
            <a:spLocks noGrp="1"/>
          </p:cNvSpPr>
          <p:nvPr>
            <p:ph type="title"/>
          </p:nvPr>
        </p:nvSpPr>
        <p:spPr/>
        <p:txBody>
          <a:bodyPr/>
          <a:lstStyle/>
          <a:p>
            <a:r>
              <a:rPr lang="en-US" dirty="0"/>
              <a:t>Using Research and Metrics to </a:t>
            </a:r>
            <a:br>
              <a:rPr lang="en-US" dirty="0"/>
            </a:br>
            <a:r>
              <a:rPr lang="en-US" dirty="0"/>
              <a:t>Inform Program Decisions </a:t>
            </a:r>
          </a:p>
        </p:txBody>
      </p:sp>
      <p:pic>
        <p:nvPicPr>
          <p:cNvPr id="4" name="Picture 3" descr="image of poster for disaster recovery assistance. content of poster is unreadable" title="disaster recovery poster">
            <a:extLst>
              <a:ext uri="{FF2B5EF4-FFF2-40B4-BE49-F238E27FC236}">
                <a16:creationId xmlns:a16="http://schemas.microsoft.com/office/drawing/2014/main" id="{510C0C8A-BCB5-460C-92D2-8CF20EC7661C}"/>
              </a:ext>
            </a:extLst>
          </p:cNvPr>
          <p:cNvPicPr>
            <a:picLocks noChangeAspect="1"/>
          </p:cNvPicPr>
          <p:nvPr/>
        </p:nvPicPr>
        <p:blipFill>
          <a:blip r:embed="rId3"/>
          <a:stretch>
            <a:fillRect/>
          </a:stretch>
        </p:blipFill>
        <p:spPr>
          <a:xfrm>
            <a:off x="5335759" y="3290667"/>
            <a:ext cx="3016469" cy="2708339"/>
          </a:xfrm>
          <a:prstGeom prst="rect">
            <a:avLst/>
          </a:prstGeom>
        </p:spPr>
      </p:pic>
      <p:pic>
        <p:nvPicPr>
          <p:cNvPr id="5" name="Picture 4" descr="image of disaster recovery flyer. text on flyer is unreadable" title="disaster recoverry">
            <a:extLst>
              <a:ext uri="{FF2B5EF4-FFF2-40B4-BE49-F238E27FC236}">
                <a16:creationId xmlns:a16="http://schemas.microsoft.com/office/drawing/2014/main" id="{28929C76-86E3-4D49-864B-4537CC01B7A8}"/>
              </a:ext>
            </a:extLst>
          </p:cNvPr>
          <p:cNvPicPr>
            <a:picLocks noChangeAspect="1"/>
          </p:cNvPicPr>
          <p:nvPr/>
        </p:nvPicPr>
        <p:blipFill>
          <a:blip r:embed="rId4"/>
          <a:stretch>
            <a:fillRect/>
          </a:stretch>
        </p:blipFill>
        <p:spPr>
          <a:xfrm>
            <a:off x="1356360" y="3290667"/>
            <a:ext cx="2219136" cy="2785548"/>
          </a:xfrm>
          <a:prstGeom prst="rect">
            <a:avLst/>
          </a:prstGeom>
        </p:spPr>
      </p:pic>
    </p:spTree>
    <p:extLst>
      <p:ext uri="{BB962C8B-B14F-4D97-AF65-F5344CB8AC3E}">
        <p14:creationId xmlns:p14="http://schemas.microsoft.com/office/powerpoint/2010/main" val="157903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7D4CDB-38B1-B848-B40D-857A6E59F36D}"/>
              </a:ext>
            </a:extLst>
          </p:cNvPr>
          <p:cNvSpPr>
            <a:spLocks noGrp="1"/>
          </p:cNvSpPr>
          <p:nvPr>
            <p:ph idx="1"/>
          </p:nvPr>
        </p:nvSpPr>
        <p:spPr/>
        <p:txBody>
          <a:bodyPr>
            <a:normAutofit/>
          </a:bodyPr>
          <a:lstStyle/>
          <a:p>
            <a:r>
              <a:rPr lang="en-US" dirty="0"/>
              <a:t>HUD data elements mapped and adopted to meet mortgage industry standards (MISMO) </a:t>
            </a:r>
          </a:p>
          <a:p>
            <a:r>
              <a:rPr lang="en-US" dirty="0"/>
              <a:t>Lending industry can now track housing counseling data</a:t>
            </a:r>
          </a:p>
          <a:p>
            <a:r>
              <a:rPr lang="en-US" dirty="0"/>
              <a:t>HUD shares data and research with industry to encourage policies to support housing counseling in lending, renting, foreclosure prevention, and disaster recovery  </a:t>
            </a:r>
          </a:p>
        </p:txBody>
      </p:sp>
      <p:sp>
        <p:nvSpPr>
          <p:cNvPr id="3" name="Title 2">
            <a:extLst>
              <a:ext uri="{FF2B5EF4-FFF2-40B4-BE49-F238E27FC236}">
                <a16:creationId xmlns:a16="http://schemas.microsoft.com/office/drawing/2014/main" id="{B2B67B1C-85D4-9D43-B350-5ACD03CF350C}"/>
              </a:ext>
            </a:extLst>
          </p:cNvPr>
          <p:cNvSpPr>
            <a:spLocks noGrp="1"/>
          </p:cNvSpPr>
          <p:nvPr>
            <p:ph type="title"/>
          </p:nvPr>
        </p:nvSpPr>
        <p:spPr/>
        <p:txBody>
          <a:bodyPr/>
          <a:lstStyle/>
          <a:p>
            <a:r>
              <a:rPr lang="en-US"/>
              <a:t>Using Research and Metrics for </a:t>
            </a:r>
            <a:br>
              <a:rPr lang="en-US"/>
            </a:br>
            <a:r>
              <a:rPr lang="en-US"/>
              <a:t>Policy and Scale</a:t>
            </a:r>
            <a:endParaRPr lang="en-US" dirty="0"/>
          </a:p>
        </p:txBody>
      </p:sp>
    </p:spTree>
    <p:extLst>
      <p:ext uri="{BB962C8B-B14F-4D97-AF65-F5344CB8AC3E}">
        <p14:creationId xmlns:p14="http://schemas.microsoft.com/office/powerpoint/2010/main" val="124077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6DB56-3844-43EA-9376-801902BD39FB}"/>
              </a:ext>
            </a:extLst>
          </p:cNvPr>
          <p:cNvSpPr>
            <a:spLocks noGrp="1"/>
          </p:cNvSpPr>
          <p:nvPr>
            <p:ph idx="1"/>
          </p:nvPr>
        </p:nvSpPr>
        <p:spPr/>
        <p:txBody>
          <a:bodyPr>
            <a:normAutofit/>
          </a:bodyPr>
          <a:lstStyle/>
          <a:p>
            <a:r>
              <a:rPr lang="en-US" dirty="0"/>
              <a:t>Housing Counseling Research</a:t>
            </a:r>
          </a:p>
          <a:p>
            <a:r>
              <a:rPr lang="en-US" dirty="0"/>
              <a:t>Office of Housing Counseling Data Collection </a:t>
            </a:r>
          </a:p>
          <a:p>
            <a:r>
              <a:rPr lang="en-US" dirty="0"/>
              <a:t>How Research and Data Inform Program Decisions</a:t>
            </a:r>
          </a:p>
        </p:txBody>
      </p:sp>
      <p:sp>
        <p:nvSpPr>
          <p:cNvPr id="3" name="Title 2">
            <a:extLst>
              <a:ext uri="{FF2B5EF4-FFF2-40B4-BE49-F238E27FC236}">
                <a16:creationId xmlns:a16="http://schemas.microsoft.com/office/drawing/2014/main" id="{D2038525-0896-47A5-9B4A-BFB88F8A8C3F}"/>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88051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C3B0E8-42A7-430E-9445-D184441C8140}"/>
              </a:ext>
            </a:extLst>
          </p:cNvPr>
          <p:cNvSpPr>
            <a:spLocks noGrp="1"/>
          </p:cNvSpPr>
          <p:nvPr>
            <p:ph idx="1"/>
          </p:nvPr>
        </p:nvSpPr>
        <p:spPr/>
        <p:txBody>
          <a:bodyPr/>
          <a:lstStyle/>
          <a:p>
            <a:r>
              <a:rPr lang="en-US" dirty="0">
                <a:hlinkClick r:id="rId3"/>
              </a:rPr>
              <a:t>www.hudexchange.info/programs/housing-counseling</a:t>
            </a:r>
            <a:endParaRPr lang="en-US" dirty="0"/>
          </a:p>
          <a:p>
            <a:r>
              <a:rPr lang="en-US" dirty="0"/>
              <a:t>Send questions to </a:t>
            </a:r>
            <a:r>
              <a:rPr lang="en-US" dirty="0">
                <a:hlinkClick r:id="rId4"/>
              </a:rPr>
              <a:t>housing.counseling@hud.gov</a:t>
            </a:r>
            <a:r>
              <a:rPr lang="en-US" dirty="0"/>
              <a:t> </a:t>
            </a:r>
          </a:p>
          <a:p>
            <a:r>
              <a:rPr lang="en-US" dirty="0"/>
              <a:t>Or contact: </a:t>
            </a:r>
          </a:p>
          <a:p>
            <a:pPr lvl="1"/>
            <a:r>
              <a:rPr lang="en-US" dirty="0"/>
              <a:t>Dr. Marina L. Myhre, Office of Policy Development &amp; Research</a:t>
            </a:r>
          </a:p>
          <a:p>
            <a:pPr lvl="2"/>
            <a:r>
              <a:rPr lang="en-US" dirty="0">
                <a:hlinkClick r:id="rId5"/>
              </a:rPr>
              <a:t>Marina.L.Myhre@hud.gov</a:t>
            </a:r>
            <a:r>
              <a:rPr lang="en-US" dirty="0"/>
              <a:t> or 202-402-5705</a:t>
            </a:r>
          </a:p>
          <a:p>
            <a:pPr lvl="1"/>
            <a:r>
              <a:rPr lang="en-US" dirty="0"/>
              <a:t>Sarah S. Gerecke, Office of Housing Counseling</a:t>
            </a:r>
          </a:p>
          <a:p>
            <a:pPr lvl="2"/>
            <a:r>
              <a:rPr lang="en-US" dirty="0">
                <a:hlinkClick r:id="rId6"/>
              </a:rPr>
              <a:t>Sarah.S.Gerecke@hud.gov</a:t>
            </a:r>
            <a:r>
              <a:rPr lang="en-US" dirty="0"/>
              <a:t> or 202-402-3453</a:t>
            </a:r>
          </a:p>
          <a:p>
            <a:endParaRPr lang="en-US" dirty="0"/>
          </a:p>
          <a:p>
            <a:endParaRPr lang="en-US" dirty="0"/>
          </a:p>
        </p:txBody>
      </p:sp>
      <p:sp>
        <p:nvSpPr>
          <p:cNvPr id="3" name="Title 2">
            <a:extLst>
              <a:ext uri="{FF2B5EF4-FFF2-40B4-BE49-F238E27FC236}">
                <a16:creationId xmlns:a16="http://schemas.microsoft.com/office/drawing/2014/main" id="{569719E2-194B-4D43-A61D-D0EFC2DE5404}"/>
              </a:ext>
            </a:extLst>
          </p:cNvPr>
          <p:cNvSpPr>
            <a:spLocks noGrp="1"/>
          </p:cNvSpPr>
          <p:nvPr>
            <p:ph type="title"/>
          </p:nvPr>
        </p:nvSpPr>
        <p:spPr/>
        <p:txBody>
          <a:bodyPr/>
          <a:lstStyle/>
          <a:p>
            <a:r>
              <a:rPr lang="en-US"/>
              <a:t>For More Information About Housing Counseling </a:t>
            </a:r>
            <a:endParaRPr lang="en-US" dirty="0"/>
          </a:p>
        </p:txBody>
      </p:sp>
    </p:spTree>
    <p:extLst>
      <p:ext uri="{BB962C8B-B14F-4D97-AF65-F5344CB8AC3E}">
        <p14:creationId xmlns:p14="http://schemas.microsoft.com/office/powerpoint/2010/main" val="331589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6360" y="3867808"/>
            <a:ext cx="7494342" cy="2308324"/>
          </a:xfrm>
        </p:spPr>
        <p:txBody>
          <a:bodyPr>
            <a:noAutofit/>
          </a:bodyPr>
          <a:lstStyle/>
          <a:p>
            <a:r>
              <a:rPr lang="en-US" sz="2100" dirty="0"/>
              <a:t>HUD reaches more than 1 million families through a network </a:t>
            </a:r>
            <a:br>
              <a:rPr lang="en-US" sz="2100" dirty="0"/>
            </a:br>
            <a:r>
              <a:rPr lang="en-US" sz="2100" dirty="0"/>
              <a:t>of approximately 1,800 housing counseling agencies</a:t>
            </a:r>
          </a:p>
          <a:p>
            <a:r>
              <a:rPr lang="en-US" sz="2100" dirty="0"/>
              <a:t>HUD monitors compliance, conflicts of interest, and the quality </a:t>
            </a:r>
            <a:br>
              <a:rPr lang="en-US" sz="2100" dirty="0"/>
            </a:br>
            <a:r>
              <a:rPr lang="en-US" sz="2100" dirty="0"/>
              <a:t>of housing counseling provided by these agencies</a:t>
            </a:r>
          </a:p>
          <a:p>
            <a:r>
              <a:rPr lang="en-US" sz="2100" dirty="0"/>
              <a:t>HUD provides grant funding for qualified agencies</a:t>
            </a:r>
          </a:p>
        </p:txBody>
      </p:sp>
      <p:sp>
        <p:nvSpPr>
          <p:cNvPr id="3" name="Title 2"/>
          <p:cNvSpPr>
            <a:spLocks noGrp="1"/>
          </p:cNvSpPr>
          <p:nvPr>
            <p:ph type="title"/>
          </p:nvPr>
        </p:nvSpPr>
        <p:spPr/>
        <p:txBody>
          <a:bodyPr/>
          <a:lstStyle/>
          <a:p>
            <a:r>
              <a:rPr lang="en-US" dirty="0"/>
              <a:t>HUD Office of Housing Counseling</a:t>
            </a:r>
          </a:p>
        </p:txBody>
      </p:sp>
      <p:sp>
        <p:nvSpPr>
          <p:cNvPr id="4" name="Rectangle 3" descr="box behind white lettering to show text" title="blue box"/>
          <p:cNvSpPr/>
          <p:nvPr/>
        </p:nvSpPr>
        <p:spPr>
          <a:xfrm>
            <a:off x="1356360" y="1320800"/>
            <a:ext cx="7416690" cy="2308324"/>
          </a:xfrm>
          <a:prstGeom prst="rect">
            <a:avLst/>
          </a:prstGeom>
          <a:solidFill>
            <a:srgbClr val="816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6AA8"/>
              </a:solidFill>
            </a:endParaRPr>
          </a:p>
        </p:txBody>
      </p:sp>
      <p:sp>
        <p:nvSpPr>
          <p:cNvPr id="5" name="TextBox 4"/>
          <p:cNvSpPr txBox="1"/>
          <p:nvPr/>
        </p:nvSpPr>
        <p:spPr>
          <a:xfrm>
            <a:off x="1356360" y="1320800"/>
            <a:ext cx="7416690" cy="2308324"/>
          </a:xfrm>
          <a:prstGeom prst="rect">
            <a:avLst/>
          </a:prstGeom>
          <a:solidFill>
            <a:srgbClr val="356FA1"/>
          </a:solidFill>
          <a:ln>
            <a:noFill/>
          </a:ln>
        </p:spPr>
        <p:txBody>
          <a:bodyPr wrap="square" rtlCol="0">
            <a:spAutoFit/>
          </a:bodyPr>
          <a:lstStyle/>
          <a:p>
            <a:pPr algn="ctr"/>
            <a:r>
              <a:rPr lang="en-US" sz="2400" b="1" dirty="0">
                <a:solidFill>
                  <a:schemeClr val="bg1"/>
                </a:solidFill>
              </a:rPr>
              <a:t>“The mission of the Office of Housing</a:t>
            </a:r>
            <a:br>
              <a:rPr lang="en-US" sz="2400" b="1" dirty="0">
                <a:solidFill>
                  <a:schemeClr val="bg1"/>
                </a:solidFill>
              </a:rPr>
            </a:br>
            <a:r>
              <a:rPr lang="en-US" sz="2400" b="1" dirty="0">
                <a:solidFill>
                  <a:schemeClr val="bg1"/>
                </a:solidFill>
              </a:rPr>
              <a:t> Counseling is to help families to obtain, </a:t>
            </a:r>
            <a:br>
              <a:rPr lang="en-US" sz="2400" b="1" dirty="0">
                <a:solidFill>
                  <a:schemeClr val="bg1"/>
                </a:solidFill>
              </a:rPr>
            </a:br>
            <a:r>
              <a:rPr lang="en-US" sz="2400" b="1" dirty="0">
                <a:solidFill>
                  <a:schemeClr val="bg1"/>
                </a:solidFill>
              </a:rPr>
              <a:t>sustain and retain their homes.  </a:t>
            </a:r>
            <a:br>
              <a:rPr lang="en-US" sz="2400" b="1" dirty="0">
                <a:solidFill>
                  <a:schemeClr val="bg1"/>
                </a:solidFill>
              </a:rPr>
            </a:br>
            <a:r>
              <a:rPr lang="en-US" sz="2400" b="1" dirty="0">
                <a:solidFill>
                  <a:schemeClr val="bg1"/>
                </a:solidFill>
              </a:rPr>
              <a:t>We will accomplish this mission through a </a:t>
            </a:r>
            <a:br>
              <a:rPr lang="en-US" sz="2400" b="1" dirty="0">
                <a:solidFill>
                  <a:schemeClr val="bg1"/>
                </a:solidFill>
              </a:rPr>
            </a:br>
            <a:r>
              <a:rPr lang="en-US" sz="2400" b="1" dirty="0">
                <a:solidFill>
                  <a:schemeClr val="bg1"/>
                </a:solidFill>
              </a:rPr>
              <a:t>strong network of HUD-approved housing </a:t>
            </a:r>
            <a:br>
              <a:rPr lang="en-US" sz="2400" b="1" dirty="0">
                <a:solidFill>
                  <a:schemeClr val="bg1"/>
                </a:solidFill>
              </a:rPr>
            </a:br>
            <a:r>
              <a:rPr lang="en-US" sz="2400" b="1" dirty="0">
                <a:solidFill>
                  <a:schemeClr val="bg1"/>
                </a:solidFill>
              </a:rPr>
              <a:t>counseling agencies and counselors.”</a:t>
            </a:r>
          </a:p>
        </p:txBody>
      </p:sp>
    </p:spTree>
    <p:extLst>
      <p:ext uri="{BB962C8B-B14F-4D97-AF65-F5344CB8AC3E}">
        <p14:creationId xmlns:p14="http://schemas.microsoft.com/office/powerpoint/2010/main" val="422120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A06F-9ADC-D348-866E-023A2C380790}"/>
              </a:ext>
            </a:extLst>
          </p:cNvPr>
          <p:cNvSpPr>
            <a:spLocks noGrp="1"/>
          </p:cNvSpPr>
          <p:nvPr>
            <p:ph type="ctrTitle"/>
          </p:nvPr>
        </p:nvSpPr>
        <p:spPr/>
        <p:txBody>
          <a:bodyPr>
            <a:normAutofit/>
          </a:bodyPr>
          <a:lstStyle/>
          <a:p>
            <a:r>
              <a:rPr lang="en-US" dirty="0">
                <a:solidFill>
                  <a:schemeClr val="bg2">
                    <a:lumMod val="25000"/>
                  </a:schemeClr>
                </a:solidFill>
              </a:rPr>
              <a:t>Marina L. Myhre, Ph.D.</a:t>
            </a:r>
            <a:r>
              <a:rPr lang="en-US" dirty="0"/>
              <a:t/>
            </a:r>
            <a:br>
              <a:rPr lang="en-US" dirty="0"/>
            </a:br>
            <a:r>
              <a:rPr lang="en-US" sz="2100" dirty="0">
                <a:effectLst/>
              </a:rPr>
              <a:t>Social Science Analyst, Program Evaluation Division </a:t>
            </a:r>
            <a:br>
              <a:rPr lang="en-US" sz="2100" dirty="0">
                <a:effectLst/>
              </a:rPr>
            </a:br>
            <a:r>
              <a:rPr lang="en-US" sz="2100" dirty="0">
                <a:effectLst/>
              </a:rPr>
              <a:t>Office of Policy Development and Research, </a:t>
            </a:r>
            <a:br>
              <a:rPr lang="en-US" sz="2100" dirty="0">
                <a:effectLst/>
              </a:rPr>
            </a:br>
            <a:r>
              <a:rPr lang="en-US" sz="2100" dirty="0">
                <a:effectLst/>
              </a:rPr>
              <a:t>U. S. Department of Housing and Urban Development</a:t>
            </a:r>
            <a:endParaRPr lang="en-US" sz="2100" dirty="0"/>
          </a:p>
        </p:txBody>
      </p:sp>
    </p:spTree>
    <p:extLst>
      <p:ext uri="{BB962C8B-B14F-4D97-AF65-F5344CB8AC3E}">
        <p14:creationId xmlns:p14="http://schemas.microsoft.com/office/powerpoint/2010/main" val="402086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076" y="1320800"/>
            <a:ext cx="7757626" cy="4706725"/>
          </a:xfrm>
        </p:spPr>
        <p:txBody>
          <a:bodyPr>
            <a:noAutofit/>
          </a:bodyPr>
          <a:lstStyle/>
          <a:p>
            <a:pPr marL="0" lvl="1" indent="0">
              <a:buNone/>
            </a:pPr>
            <a:r>
              <a:rPr lang="en-US" sz="2200" dirty="0">
                <a:solidFill>
                  <a:srgbClr val="000000"/>
                </a:solidFill>
              </a:rPr>
              <a:t>I. HUD Pre-Purchase Housing Counseling Demonstration (1979)</a:t>
            </a:r>
          </a:p>
          <a:p>
            <a:pPr marL="0" indent="0">
              <a:buNone/>
            </a:pPr>
            <a:r>
              <a:rPr lang="en-US" sz="2200" dirty="0"/>
              <a:t>II. Recent series of HUD studies on housing counseling:</a:t>
            </a:r>
          </a:p>
          <a:p>
            <a:pPr lvl="1">
              <a:buFont typeface="Arial" panose="020B0604020202020204" pitchFamily="34" charset="0"/>
              <a:buChar char="•"/>
            </a:pPr>
            <a:r>
              <a:rPr lang="en-US" sz="1600" dirty="0"/>
              <a:t>The State of the Housing Counseling Industry (2008)</a:t>
            </a:r>
          </a:p>
          <a:p>
            <a:pPr lvl="1">
              <a:buFont typeface="Arial" panose="020B0604020202020204" pitchFamily="34" charset="0"/>
              <a:buChar char="•"/>
            </a:pPr>
            <a:r>
              <a:rPr lang="en-US" sz="1600" dirty="0"/>
              <a:t>Housing Counseling Outcome Evaluation: Foreclosure and Pre-Purchase Counseling Outcome Reports (2012)</a:t>
            </a:r>
            <a:endParaRPr lang="en-US" sz="2200" dirty="0"/>
          </a:p>
          <a:p>
            <a:pPr marL="0" indent="0">
              <a:buNone/>
            </a:pPr>
            <a:r>
              <a:rPr lang="en-US" sz="2200" dirty="0"/>
              <a:t>III.</a:t>
            </a:r>
            <a:r>
              <a:rPr lang="en-US" sz="2400" dirty="0"/>
              <a:t> The First-Time Homebuyer Education and Counseling Demonstration</a:t>
            </a:r>
            <a:endParaRPr lang="en-US" sz="2200" dirty="0"/>
          </a:p>
          <a:p>
            <a:pPr marL="1143000" lvl="3">
              <a:buFont typeface="Arial" panose="020B0604020202020204" pitchFamily="34" charset="0"/>
              <a:buChar char="•"/>
            </a:pPr>
            <a:r>
              <a:rPr lang="en-US" sz="1600" dirty="0">
                <a:solidFill>
                  <a:srgbClr val="000000"/>
                </a:solidFill>
                <a:hlinkClick r:id="rId3"/>
              </a:rPr>
              <a:t>The First-Time Homebuyer Education and Counseling Demonstration: Early Insights Report</a:t>
            </a:r>
            <a:r>
              <a:rPr lang="en-US" sz="1600" dirty="0">
                <a:solidFill>
                  <a:srgbClr val="000000"/>
                </a:solidFill>
              </a:rPr>
              <a:t> (2016)</a:t>
            </a:r>
          </a:p>
          <a:p>
            <a:pPr marL="1143000" lvl="3">
              <a:buFont typeface="Arial" panose="020B0604020202020204" pitchFamily="34" charset="0"/>
              <a:buChar char="•"/>
            </a:pPr>
            <a:r>
              <a:rPr lang="en-US" sz="1600" dirty="0">
                <a:solidFill>
                  <a:srgbClr val="000000"/>
                </a:solidFill>
                <a:hlinkClick r:id="rId4"/>
              </a:rPr>
              <a:t>The First-Time Homebuyer Education and Counseling Demonstration: Baseline Report</a:t>
            </a:r>
            <a:r>
              <a:rPr lang="en-US" sz="1600" dirty="0">
                <a:solidFill>
                  <a:srgbClr val="000000"/>
                </a:solidFill>
              </a:rPr>
              <a:t> (2017)</a:t>
            </a:r>
          </a:p>
          <a:p>
            <a:endParaRPr lang="en-US" sz="2100" dirty="0">
              <a:solidFill>
                <a:schemeClr val="bg2">
                  <a:lumMod val="10000"/>
                </a:schemeClr>
              </a:solidFill>
            </a:endParaRPr>
          </a:p>
        </p:txBody>
      </p:sp>
      <p:sp>
        <p:nvSpPr>
          <p:cNvPr id="3" name="Title 2"/>
          <p:cNvSpPr>
            <a:spLocks noGrp="1"/>
          </p:cNvSpPr>
          <p:nvPr>
            <p:ph type="title"/>
          </p:nvPr>
        </p:nvSpPr>
        <p:spPr/>
        <p:txBody>
          <a:bodyPr/>
          <a:lstStyle/>
          <a:p>
            <a:r>
              <a:rPr lang="en-US"/>
              <a:t>What is the history of HUD housing counseling studies?</a:t>
            </a:r>
            <a:endParaRPr lang="en-US" dirty="0">
              <a:solidFill>
                <a:srgbClr val="356FA1"/>
              </a:solidFill>
            </a:endParaRPr>
          </a:p>
        </p:txBody>
      </p:sp>
    </p:spTree>
    <p:extLst>
      <p:ext uri="{BB962C8B-B14F-4D97-AF65-F5344CB8AC3E}">
        <p14:creationId xmlns:p14="http://schemas.microsoft.com/office/powerpoint/2010/main" val="386139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A07233-4C79-BE42-925B-E944AAD65D56}"/>
              </a:ext>
            </a:extLst>
          </p:cNvPr>
          <p:cNvSpPr>
            <a:spLocks noGrp="1"/>
          </p:cNvSpPr>
          <p:nvPr>
            <p:ph idx="1"/>
          </p:nvPr>
        </p:nvSpPr>
        <p:spPr/>
        <p:txBody>
          <a:bodyPr>
            <a:normAutofit lnSpcReduction="10000"/>
          </a:bodyPr>
          <a:lstStyle/>
          <a:p>
            <a:r>
              <a:rPr lang="en-US"/>
              <a:t>HUD has reviewed around 50 studies of the program </a:t>
            </a:r>
          </a:p>
          <a:p>
            <a:r>
              <a:rPr lang="en-US"/>
              <a:t>Most show positive correlation between housing counseling and better credit, reduced debt, greater savings, higher satisfaction with the mortgage process and fewer foreclosures</a:t>
            </a:r>
          </a:p>
          <a:p>
            <a:r>
              <a:rPr lang="en-US"/>
              <a:t>A number of those studies have been experiments and have found positive effects on delinquencies on debt and lower odds of foreclosure, and reduction in mortgage default rates for FTHB with subprime credit or low-income FTHB</a:t>
            </a:r>
            <a:endParaRPr lang="en-US" dirty="0"/>
          </a:p>
        </p:txBody>
      </p:sp>
      <p:sp>
        <p:nvSpPr>
          <p:cNvPr id="3" name="Title 2"/>
          <p:cNvSpPr>
            <a:spLocks noGrp="1"/>
          </p:cNvSpPr>
          <p:nvPr>
            <p:ph type="title"/>
          </p:nvPr>
        </p:nvSpPr>
        <p:spPr/>
        <p:txBody>
          <a:bodyPr/>
          <a:lstStyle/>
          <a:p>
            <a:r>
              <a:rPr lang="en-US"/>
              <a:t>What are other housing counseling studies and experiments finding?</a:t>
            </a:r>
            <a:endParaRPr lang="en-US" dirty="0"/>
          </a:p>
        </p:txBody>
      </p:sp>
    </p:spTree>
    <p:extLst>
      <p:ext uri="{BB962C8B-B14F-4D97-AF65-F5344CB8AC3E}">
        <p14:creationId xmlns:p14="http://schemas.microsoft.com/office/powerpoint/2010/main" val="227459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08046-2A62-4C4C-B4F2-98C94EA44D2F}"/>
              </a:ext>
            </a:extLst>
          </p:cNvPr>
          <p:cNvSpPr>
            <a:spLocks noGrp="1"/>
          </p:cNvSpPr>
          <p:nvPr>
            <p:ph idx="1"/>
          </p:nvPr>
        </p:nvSpPr>
        <p:spPr/>
        <p:txBody>
          <a:bodyPr>
            <a:normAutofit fontScale="92500" lnSpcReduction="20000"/>
          </a:bodyPr>
          <a:lstStyle/>
          <a:p>
            <a:pPr marL="0" indent="0">
              <a:buNone/>
            </a:pPr>
            <a:r>
              <a:rPr lang="en-US" b="1" dirty="0">
                <a:solidFill>
                  <a:srgbClr val="356FA1"/>
                </a:solidFill>
              </a:rPr>
              <a:t>Objective:  </a:t>
            </a:r>
          </a:p>
          <a:p>
            <a:r>
              <a:rPr lang="en-US" dirty="0"/>
              <a:t>To measure the impact of offering homebuyer education and counseling to a sample of approximately 5,800 low-, moderate-, and middle-income prospective first-time homebuyers in 28 cities across the country.</a:t>
            </a:r>
          </a:p>
          <a:p>
            <a:pPr marL="0" indent="0">
              <a:buNone/>
            </a:pPr>
            <a:r>
              <a:rPr lang="en-US" b="1" dirty="0">
                <a:solidFill>
                  <a:srgbClr val="356FA1"/>
                </a:solidFill>
              </a:rPr>
              <a:t>Research Questions: </a:t>
            </a:r>
          </a:p>
          <a:p>
            <a:r>
              <a:rPr lang="en-US" dirty="0"/>
              <a:t>To what extent does homebuyer education and counseling affect outcomes related to: </a:t>
            </a:r>
          </a:p>
          <a:p>
            <a:pPr lvl="0"/>
            <a:r>
              <a:rPr lang="en-US" dirty="0"/>
              <a:t>Preparedness and Search </a:t>
            </a:r>
          </a:p>
          <a:p>
            <a:pPr lvl="0"/>
            <a:r>
              <a:rPr lang="en-US" dirty="0"/>
              <a:t>Financial Capability and Management </a:t>
            </a:r>
          </a:p>
          <a:p>
            <a:r>
              <a:rPr lang="en-US" dirty="0"/>
              <a:t>Sustainable Homeownership</a:t>
            </a:r>
          </a:p>
        </p:txBody>
      </p:sp>
      <p:sp>
        <p:nvSpPr>
          <p:cNvPr id="3" name="Title 2">
            <a:extLst>
              <a:ext uri="{FF2B5EF4-FFF2-40B4-BE49-F238E27FC236}">
                <a16:creationId xmlns:a16="http://schemas.microsoft.com/office/drawing/2014/main" id="{ACAA5123-3AEB-F847-995A-16434CC1B694}"/>
              </a:ext>
            </a:extLst>
          </p:cNvPr>
          <p:cNvSpPr>
            <a:spLocks noGrp="1"/>
          </p:cNvSpPr>
          <p:nvPr>
            <p:ph type="title"/>
          </p:nvPr>
        </p:nvSpPr>
        <p:spPr/>
        <p:txBody>
          <a:bodyPr>
            <a:noAutofit/>
          </a:bodyPr>
          <a:lstStyle/>
          <a:p>
            <a:r>
              <a:rPr lang="en-US" sz="2400" dirty="0"/>
              <a:t>What are the goals of the HUD FTHB Homebuyer Education and Counseling Demonstration?</a:t>
            </a:r>
          </a:p>
        </p:txBody>
      </p:sp>
    </p:spTree>
    <p:extLst>
      <p:ext uri="{BB962C8B-B14F-4D97-AF65-F5344CB8AC3E}">
        <p14:creationId xmlns:p14="http://schemas.microsoft.com/office/powerpoint/2010/main" val="358583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D68366-DE8B-C84C-B693-2C48F68EA185}"/>
              </a:ext>
            </a:extLst>
          </p:cNvPr>
          <p:cNvSpPr>
            <a:spLocks noGrp="1"/>
          </p:cNvSpPr>
          <p:nvPr>
            <p:ph idx="1"/>
          </p:nvPr>
        </p:nvSpPr>
        <p:spPr/>
        <p:txBody>
          <a:bodyPr>
            <a:normAutofit fontScale="62500" lnSpcReduction="20000"/>
          </a:bodyPr>
          <a:lstStyle/>
          <a:p>
            <a:pPr marL="0" indent="0">
              <a:buNone/>
            </a:pPr>
            <a:r>
              <a:rPr lang="en-US" b="1" dirty="0">
                <a:solidFill>
                  <a:srgbClr val="356FA1"/>
                </a:solidFill>
              </a:rPr>
              <a:t>Target Population</a:t>
            </a:r>
          </a:p>
          <a:p>
            <a:r>
              <a:rPr lang="en-US" dirty="0"/>
              <a:t>Low-, moderate- and middle-income (less than 120% of AMI)</a:t>
            </a:r>
          </a:p>
          <a:p>
            <a:r>
              <a:rPr lang="en-US" dirty="0"/>
              <a:t>Prospective first-time homebuyer</a:t>
            </a:r>
          </a:p>
          <a:p>
            <a:r>
              <a:rPr lang="en-US" dirty="0"/>
              <a:t>Lender referred customers who had applied for pre-qualification/pre-approval/loan	</a:t>
            </a:r>
          </a:p>
          <a:p>
            <a:r>
              <a:rPr lang="en-US" dirty="0"/>
              <a:t>Anyone participating in a </a:t>
            </a:r>
            <a:r>
              <a:rPr lang="en-US" dirty="0" err="1"/>
              <a:t>downpayment</a:t>
            </a:r>
            <a:r>
              <a:rPr lang="en-US" dirty="0"/>
              <a:t> assistance or other program that required homebuyer education or counseling was excluded </a:t>
            </a:r>
          </a:p>
          <a:p>
            <a:pPr marL="0" indent="0">
              <a:buNone/>
            </a:pPr>
            <a:r>
              <a:rPr lang="en-US" b="1" dirty="0">
                <a:solidFill>
                  <a:srgbClr val="356FA1"/>
                </a:solidFill>
              </a:rPr>
              <a:t>Study Sample</a:t>
            </a:r>
          </a:p>
          <a:p>
            <a:r>
              <a:rPr lang="en-US" dirty="0"/>
              <a:t>5,854 LMMI, FTHB participants in 28 U.S. metropolitan areas</a:t>
            </a:r>
          </a:p>
          <a:p>
            <a:pPr marL="0" indent="0">
              <a:buNone/>
            </a:pPr>
            <a:r>
              <a:rPr lang="en-US" b="1" dirty="0">
                <a:solidFill>
                  <a:srgbClr val="356FA1"/>
                </a:solidFill>
              </a:rPr>
              <a:t>Study Design</a:t>
            </a:r>
          </a:p>
          <a:p>
            <a:r>
              <a:rPr lang="en-US" dirty="0"/>
              <a:t>Randomized-Controlled Trial (RCT)</a:t>
            </a:r>
          </a:p>
          <a:p>
            <a:r>
              <a:rPr lang="en-US" dirty="0"/>
              <a:t>3 treatment groups (remote, in-person, and “choice”), 1 control group</a:t>
            </a:r>
          </a:p>
          <a:p>
            <a:r>
              <a:rPr lang="en-US" dirty="0"/>
              <a:t>3 Surveys: Baseline, 12-/18-month, and 36/60-month follow-up surveys </a:t>
            </a:r>
          </a:p>
          <a:p>
            <a:r>
              <a:rPr lang="en-US" dirty="0"/>
              <a:t>3 Types of Administrative Data: Biannual credit report and loan-origination and servicing data, service tracking data</a:t>
            </a:r>
          </a:p>
        </p:txBody>
      </p:sp>
      <p:sp>
        <p:nvSpPr>
          <p:cNvPr id="3" name="Title 2">
            <a:extLst>
              <a:ext uri="{FF2B5EF4-FFF2-40B4-BE49-F238E27FC236}">
                <a16:creationId xmlns:a16="http://schemas.microsoft.com/office/drawing/2014/main" id="{2255E642-3699-AD49-A077-9BA79380A052}"/>
              </a:ext>
            </a:extLst>
          </p:cNvPr>
          <p:cNvSpPr>
            <a:spLocks noGrp="1"/>
          </p:cNvSpPr>
          <p:nvPr>
            <p:ph type="title"/>
          </p:nvPr>
        </p:nvSpPr>
        <p:spPr/>
        <p:txBody>
          <a:bodyPr>
            <a:normAutofit/>
          </a:bodyPr>
          <a:lstStyle/>
          <a:p>
            <a:r>
              <a:rPr lang="en-US" sz="2400" dirty="0"/>
              <a:t>What is the HUD FTHB Homebuyer Education and Counseling Demonstration design?</a:t>
            </a:r>
          </a:p>
        </p:txBody>
      </p:sp>
    </p:spTree>
    <p:extLst>
      <p:ext uri="{BB962C8B-B14F-4D97-AF65-F5344CB8AC3E}">
        <p14:creationId xmlns:p14="http://schemas.microsoft.com/office/powerpoint/2010/main" val="73476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08D7A-C106-8549-AAF3-B5EBF4F6E153}"/>
              </a:ext>
            </a:extLst>
          </p:cNvPr>
          <p:cNvSpPr>
            <a:spLocks noGrp="1"/>
          </p:cNvSpPr>
          <p:nvPr>
            <p:ph idx="1"/>
          </p:nvPr>
        </p:nvSpPr>
        <p:spPr/>
        <p:txBody>
          <a:bodyPr/>
          <a:lstStyle/>
          <a:p>
            <a:r>
              <a:rPr lang="en-US"/>
              <a:t>HUD successfully implemented a large-scale randomized experiment</a:t>
            </a:r>
          </a:p>
          <a:p>
            <a:r>
              <a:rPr lang="en-US"/>
              <a:t>This study is groundbreaking in its scale, experimental design, elimination of any selection bias, and expected length that the families will be followed</a:t>
            </a:r>
          </a:p>
          <a:p>
            <a:r>
              <a:rPr lang="en-US"/>
              <a:t>Early findings show improved mortgage literacy, greater appreciation for communication with lenders, and improved underwriting qualifications</a:t>
            </a:r>
            <a:endParaRPr lang="en-US" dirty="0"/>
          </a:p>
        </p:txBody>
      </p:sp>
      <p:sp>
        <p:nvSpPr>
          <p:cNvPr id="3" name="Title 2">
            <a:extLst>
              <a:ext uri="{FF2B5EF4-FFF2-40B4-BE49-F238E27FC236}">
                <a16:creationId xmlns:a16="http://schemas.microsoft.com/office/drawing/2014/main" id="{C219D5C0-9960-7F49-98DA-0700D835651B}"/>
              </a:ext>
            </a:extLst>
          </p:cNvPr>
          <p:cNvSpPr>
            <a:spLocks noGrp="1"/>
          </p:cNvSpPr>
          <p:nvPr>
            <p:ph type="title"/>
          </p:nvPr>
        </p:nvSpPr>
        <p:spPr/>
        <p:txBody>
          <a:bodyPr/>
          <a:lstStyle/>
          <a:p>
            <a:r>
              <a:rPr lang="en-US"/>
              <a:t>What are the key takeaways of the Demonstration?</a:t>
            </a:r>
            <a:endParaRPr lang="en-US" dirty="0"/>
          </a:p>
        </p:txBody>
      </p:sp>
    </p:spTree>
    <p:extLst>
      <p:ext uri="{BB962C8B-B14F-4D97-AF65-F5344CB8AC3E}">
        <p14:creationId xmlns:p14="http://schemas.microsoft.com/office/powerpoint/2010/main" val="1406381769"/>
      </p:ext>
    </p:extLst>
  </p:cSld>
  <p:clrMapOvr>
    <a:masterClrMapping/>
  </p:clrMapOvr>
</p:sld>
</file>

<file path=ppt/theme/theme1.xml><?xml version="1.0" encoding="utf-8"?>
<a:theme xmlns:a="http://schemas.openxmlformats.org/drawingml/2006/main" name="Blue">
  <a:themeElements>
    <a:clrScheme name="508 Compliant for text and text backgrounds">
      <a:dk1>
        <a:srgbClr val="4A6AA3"/>
      </a:dk1>
      <a:lt1>
        <a:sysClr val="window" lastClr="FFFFFF"/>
      </a:lt1>
      <a:dk2>
        <a:srgbClr val="624987"/>
      </a:dk2>
      <a:lt2>
        <a:srgbClr val="E7E6E6"/>
      </a:lt2>
      <a:accent1>
        <a:srgbClr val="4A6AA3"/>
      </a:accent1>
      <a:accent2>
        <a:srgbClr val="286331"/>
      </a:accent2>
      <a:accent3>
        <a:srgbClr val="9D3721"/>
      </a:accent3>
      <a:accent4>
        <a:srgbClr val="D14800"/>
      </a:accent4>
      <a:accent5>
        <a:srgbClr val="624A87"/>
      </a:accent5>
      <a:accent6>
        <a:srgbClr val="356EA0"/>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6D62C02E-C33B-43D5-BE39-F2B07A692D9E}"/>
    </a:ext>
  </a:extLst>
</a:theme>
</file>

<file path=ppt/theme/theme2.xml><?xml version="1.0" encoding="utf-8"?>
<a:theme xmlns:a="http://schemas.openxmlformats.org/drawingml/2006/main" name="Green">
  <a:themeElements>
    <a:clrScheme name="OHC type colors">
      <a:dk1>
        <a:srgbClr val="4A6AA3"/>
      </a:dk1>
      <a:lt1>
        <a:sysClr val="window" lastClr="FFFFFF"/>
      </a:lt1>
      <a:dk2>
        <a:srgbClr val="624987"/>
      </a:dk2>
      <a:lt2>
        <a:srgbClr val="E7E6E6"/>
      </a:lt2>
      <a:accent1>
        <a:srgbClr val="4A6AA3"/>
      </a:accent1>
      <a:accent2>
        <a:srgbClr val="286331"/>
      </a:accent2>
      <a:accent3>
        <a:srgbClr val="9D3721"/>
      </a:accent3>
      <a:accent4>
        <a:srgbClr val="4D4D4F"/>
      </a:accent4>
      <a:accent5>
        <a:srgbClr val="624A87"/>
      </a:accent5>
      <a:accent6>
        <a:srgbClr val="356EA0"/>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E2EF2EEF-FDEF-435B-B31A-9DFFED3457E8}"/>
    </a:ext>
  </a:extLst>
</a:theme>
</file>

<file path=ppt/theme/theme3.xml><?xml version="1.0" encoding="utf-8"?>
<a:theme xmlns:a="http://schemas.openxmlformats.org/drawingml/2006/main" name="Orange">
  <a:themeElements>
    <a:clrScheme name="primary 508 colors">
      <a:dk1>
        <a:srgbClr val="356EA0"/>
      </a:dk1>
      <a:lt1>
        <a:sysClr val="window" lastClr="FFFFFF"/>
      </a:lt1>
      <a:dk2>
        <a:srgbClr val="3A871E"/>
      </a:dk2>
      <a:lt2>
        <a:srgbClr val="E7E6E6"/>
      </a:lt2>
      <a:accent1>
        <a:srgbClr val="356EA0"/>
      </a:accent1>
      <a:accent2>
        <a:srgbClr val="3A871E"/>
      </a:accent2>
      <a:accent3>
        <a:srgbClr val="D14821"/>
      </a:accent3>
      <a:accent4>
        <a:srgbClr val="6D60F0"/>
      </a:accent4>
      <a:accent5>
        <a:srgbClr val="4D4D4E"/>
      </a:accent5>
      <a:accent6>
        <a:srgbClr val="286331"/>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C45CC083-6010-4047-A9DD-F7076B9E0490}"/>
    </a:ext>
  </a:extLst>
</a:theme>
</file>

<file path=ppt/theme/theme4.xml><?xml version="1.0" encoding="utf-8"?>
<a:theme xmlns:a="http://schemas.openxmlformats.org/drawingml/2006/main" name="Purple">
  <a:themeElements>
    <a:clrScheme name="OHC type colors">
      <a:dk1>
        <a:srgbClr val="4A6AA3"/>
      </a:dk1>
      <a:lt1>
        <a:sysClr val="window" lastClr="FFFFFF"/>
      </a:lt1>
      <a:dk2>
        <a:srgbClr val="624987"/>
      </a:dk2>
      <a:lt2>
        <a:srgbClr val="E7E6E6"/>
      </a:lt2>
      <a:accent1>
        <a:srgbClr val="4A6AA3"/>
      </a:accent1>
      <a:accent2>
        <a:srgbClr val="286331"/>
      </a:accent2>
      <a:accent3>
        <a:srgbClr val="9D3721"/>
      </a:accent3>
      <a:accent4>
        <a:srgbClr val="4D4D4F"/>
      </a:accent4>
      <a:accent5>
        <a:srgbClr val="624A87"/>
      </a:accent5>
      <a:accent6>
        <a:srgbClr val="356EA0"/>
      </a:accent6>
      <a:hlink>
        <a:srgbClr val="0563C1"/>
      </a:hlink>
      <a:folHlink>
        <a:srgbClr val="6D60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0A774A-2934-4BDD-AA64-AB7A62DAE026}" vid="{138320BD-39E9-4E04-9901-F3D6C13887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test1</Template>
  <TotalTime>1393</TotalTime>
  <Words>752</Words>
  <Application>Microsoft Office PowerPoint</Application>
  <PresentationFormat>On-screen Show (4:3)</PresentationFormat>
  <Paragraphs>114</Paragraphs>
  <Slides>20</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ＭＳ Ｐゴシック</vt:lpstr>
      <vt:lpstr>Arial</vt:lpstr>
      <vt:lpstr>Arial Black</vt:lpstr>
      <vt:lpstr>Calibri</vt:lpstr>
      <vt:lpstr>Calibri Light</vt:lpstr>
      <vt:lpstr>Blue</vt:lpstr>
      <vt:lpstr>Green</vt:lpstr>
      <vt:lpstr>Orange</vt:lpstr>
      <vt:lpstr>Purple</vt:lpstr>
      <vt:lpstr>HUD’s Housing Counseling Program:  The Importance of Research and Metrics</vt:lpstr>
      <vt:lpstr>Agenda</vt:lpstr>
      <vt:lpstr>HUD Office of Housing Counseling</vt:lpstr>
      <vt:lpstr>Marina L. Myhre, Ph.D. Social Science Analyst, Program Evaluation Division  Office of Policy Development and Research,  U. S. Department of Housing and Urban Development</vt:lpstr>
      <vt:lpstr>What is the history of HUD housing counseling studies?</vt:lpstr>
      <vt:lpstr>What are other housing counseling studies and experiments finding?</vt:lpstr>
      <vt:lpstr>What are the goals of the HUD FTHB Homebuyer Education and Counseling Demonstration?</vt:lpstr>
      <vt:lpstr>What is the HUD FTHB Homebuyer Education and Counseling Demonstration design?</vt:lpstr>
      <vt:lpstr>What are the key takeaways of the Demonstration?</vt:lpstr>
      <vt:lpstr>Sarah Gerecke Deputy Assistant Secretary, Office of Housing Counseling  U.S. Department of Housing and Urban Development </vt:lpstr>
      <vt:lpstr>Housing Counseling Service  Activity (FY17) </vt:lpstr>
      <vt:lpstr>The Impact of Housing Counseling Services (FY17)</vt:lpstr>
      <vt:lpstr>Service Usage:  Racial  Demographics (FY 17)</vt:lpstr>
      <vt:lpstr>Service Usage:  Ethnicity Demographics (FY 17)</vt:lpstr>
      <vt:lpstr>Service Usage:  Income Demographics (FY 17)</vt:lpstr>
      <vt:lpstr>Using Research and Metrics to  Inform Program Decisions</vt:lpstr>
      <vt:lpstr>Using Research and Metrics to  Inform Program Decisions  </vt:lpstr>
      <vt:lpstr>Using Research and Metrics to  Inform Program Decisions </vt:lpstr>
      <vt:lpstr>Using Research and Metrics for  Policy and Scale</vt:lpstr>
      <vt:lpstr>For More Information About Housing Counseling </vt:lpstr>
    </vt:vector>
  </TitlesOfParts>
  <Manager/>
  <Company>Creative Marketing Resources,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Yanetta, Benjamin T</dc:creator>
  <cp:keywords/>
  <dc:description/>
  <cp:lastModifiedBy>Montoya, Nancy</cp:lastModifiedBy>
  <cp:revision>95</cp:revision>
  <cp:lastPrinted>2018-10-02T14:43:11Z</cp:lastPrinted>
  <dcterms:created xsi:type="dcterms:W3CDTF">2017-08-01T20:02:43Z</dcterms:created>
  <dcterms:modified xsi:type="dcterms:W3CDTF">2018-10-18T14:05:45Z</dcterms:modified>
  <cp:category/>
</cp:coreProperties>
</file>