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569" r:id="rId2"/>
    <p:sldId id="582" r:id="rId3"/>
    <p:sldId id="587" r:id="rId4"/>
    <p:sldId id="588" r:id="rId5"/>
    <p:sldId id="589" r:id="rId6"/>
    <p:sldId id="590" r:id="rId7"/>
    <p:sldId id="596" r:id="rId8"/>
    <p:sldId id="595" r:id="rId9"/>
    <p:sldId id="586" r:id="rId10"/>
    <p:sldId id="594" r:id="rId11"/>
    <p:sldId id="583" r:id="rId12"/>
    <p:sldId id="574" r:id="rId13"/>
    <p:sldId id="576" r:id="rId14"/>
    <p:sldId id="575" r:id="rId15"/>
    <p:sldId id="580" r:id="rId16"/>
    <p:sldId id="593" r:id="rId17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9DD8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7978" autoAdjust="0"/>
    <p:restoredTop sz="91520" autoAdjust="0"/>
  </p:normalViewPr>
  <p:slideViewPr>
    <p:cSldViewPr snapToGrid="0">
      <p:cViewPr varScale="1">
        <p:scale>
          <a:sx n="147" d="100"/>
          <a:sy n="147" d="100"/>
        </p:scale>
        <p:origin x="432" y="10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04" y="-186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8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58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7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5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10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4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2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6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1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4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78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7963"/>
            <a:ext cx="7772400" cy="10287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</a:t>
            </a:r>
            <a:br>
              <a:rPr lang="en-US" dirty="0" smtClean="0"/>
            </a:br>
            <a:r>
              <a:rPr lang="en-US" dirty="0" smtClean="0"/>
              <a:t>text.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9" y="4842406"/>
            <a:ext cx="276225" cy="20597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57150"/>
            <a:ext cx="8050306" cy="857250"/>
          </a:xfrm>
          <a:prstGeom prst="rect">
            <a:avLst/>
          </a:prstGeom>
        </p:spPr>
        <p:txBody>
          <a:bodyPr anchor="b"/>
          <a:lstStyle>
            <a:lvl1pPr>
              <a:defRPr sz="255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988359"/>
            <a:ext cx="8050212" cy="3442448"/>
          </a:xfrm>
          <a:prstGeom prst="rect">
            <a:avLst/>
          </a:prstGeom>
        </p:spPr>
        <p:txBody>
          <a:bodyPr/>
          <a:lstStyle>
            <a:lvl1pPr marL="175022" indent="-175022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defRPr sz="1650" i="0" kern="1200" baseline="0">
                <a:solidFill>
                  <a:schemeClr val="tx1"/>
                </a:solidFill>
                <a:latin typeface="+mn-lt"/>
              </a:defRPr>
            </a:lvl1pPr>
            <a:lvl2pPr marL="517922" indent="-175022">
              <a:lnSpc>
                <a:spcPct val="100000"/>
              </a:lnSpc>
              <a:spcAft>
                <a:spcPts val="300"/>
              </a:spcAft>
              <a:defRPr sz="1200" i="0" kern="1200" baseline="0">
                <a:solidFill>
                  <a:schemeClr val="tx1"/>
                </a:solidFill>
                <a:latin typeface="+mn-lt"/>
              </a:defRPr>
            </a:lvl2pPr>
            <a:lvl3pPr marL="813197" indent="-127397">
              <a:lnSpc>
                <a:spcPct val="100000"/>
              </a:lnSpc>
              <a:spcAft>
                <a:spcPts val="300"/>
              </a:spcAft>
              <a:defRPr sz="1200" i="0" kern="1200" baseline="0">
                <a:solidFill>
                  <a:schemeClr val="tx1"/>
                </a:solidFill>
                <a:latin typeface="+mn-lt"/>
              </a:defRPr>
            </a:lvl3pPr>
            <a:lvl4pPr marL="1203722" indent="-175022">
              <a:lnSpc>
                <a:spcPct val="100000"/>
              </a:lnSpc>
              <a:spcAft>
                <a:spcPts val="300"/>
              </a:spcAft>
              <a:defRPr sz="1200" i="0" kern="1200" baseline="0">
                <a:solidFill>
                  <a:schemeClr val="tx1"/>
                </a:solidFill>
                <a:latin typeface="+mn-lt"/>
              </a:defRPr>
            </a:lvl4pPr>
            <a:lvl5pPr marL="1498997" indent="-127397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  <a:defRPr sz="1200" i="0" kern="120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506959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40" y="4772025"/>
            <a:ext cx="516411" cy="267462"/>
          </a:xfrm>
          <a:prstGeom prst="rect">
            <a:avLst/>
          </a:prstGeom>
          <a:noFill/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4793456"/>
            <a:ext cx="3434588" cy="297748"/>
          </a:xfrm>
          <a:prstGeom prst="rect">
            <a:avLst/>
          </a:prstGeom>
        </p:spPr>
        <p:txBody>
          <a:bodyPr anchor="b"/>
          <a:lstStyle>
            <a:lvl1pPr>
              <a:defRPr sz="900" i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Dr. Linda Capuano, KBH Center - Austin, TX September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11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9" y="4842406"/>
            <a:ext cx="276225" cy="20597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54864"/>
            <a:ext cx="8046720" cy="857250"/>
          </a:xfrm>
          <a:prstGeom prst="rect">
            <a:avLst/>
          </a:prstGeom>
        </p:spPr>
        <p:txBody>
          <a:bodyPr anchor="b" anchorCtr="0"/>
          <a:lstStyle>
            <a:lvl1pPr algn="l"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Dr. Linda Capuano, KBH Center - Austin, TX September 27,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959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61108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9" y="4842406"/>
            <a:ext cx="276225" cy="20597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54864"/>
            <a:ext cx="8046720" cy="857250"/>
          </a:xfrm>
          <a:prstGeom prst="rect">
            <a:avLst/>
          </a:prstGeom>
        </p:spPr>
        <p:txBody>
          <a:bodyPr anchor="b" anchorCtr="0"/>
          <a:lstStyle>
            <a:lvl1pPr algn="l"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Dr. Linda Capuano, KBH Center - Austin, TX September 27,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959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987552"/>
            <a:ext cx="8046720" cy="3442716"/>
          </a:xfrm>
          <a:prstGeom prst="rect">
            <a:avLst/>
          </a:prstGeom>
        </p:spPr>
        <p:txBody>
          <a:bodyPr/>
          <a:lstStyle>
            <a:lvl1pPr marL="178308" indent="-178308">
              <a:spcBef>
                <a:spcPts val="1200"/>
              </a:spcBef>
              <a:spcAft>
                <a:spcPts val="450"/>
              </a:spcAft>
              <a:defRPr sz="1650"/>
            </a:lvl1pPr>
            <a:lvl2pPr marL="521208" indent="-178308">
              <a:spcAft>
                <a:spcPts val="300"/>
              </a:spcAft>
              <a:defRPr sz="1200"/>
            </a:lvl2pPr>
            <a:lvl3pPr marL="816102" indent="-130302">
              <a:spcAft>
                <a:spcPts val="300"/>
              </a:spcAft>
              <a:defRPr sz="1200"/>
            </a:lvl3pPr>
            <a:lvl4pPr marL="1207008" indent="-178308">
              <a:spcAft>
                <a:spcPts val="300"/>
              </a:spcAft>
              <a:defRPr sz="1200"/>
            </a:lvl4pPr>
            <a:lvl5pPr marL="1501902" indent="-130302">
              <a:spcAft>
                <a:spcPts val="30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6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7963"/>
            <a:ext cx="7772400" cy="54864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91467"/>
            <a:ext cx="7388352" cy="6309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1" descr="icon_row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21" name="Straight Connector 12"/>
          <p:cNvCxnSpPr>
            <a:cxnSpLocks noChangeShapeType="1"/>
          </p:cNvCxnSpPr>
          <p:nvPr userDrawn="1"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2" name="TextBox 14"/>
          <p:cNvSpPr txBox="1">
            <a:spLocks noChangeArrowheads="1"/>
          </p:cNvSpPr>
          <p:nvPr userDrawn="1"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8732839" y="4842406"/>
            <a:ext cx="276225" cy="20597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16" name="Straight Connector 12"/>
          <p:cNvCxnSpPr>
            <a:cxnSpLocks noChangeShapeType="1"/>
          </p:cNvCxnSpPr>
          <p:nvPr userDrawn="1"/>
        </p:nvCxnSpPr>
        <p:spPr bwMode="auto">
          <a:xfrm rot="5400000">
            <a:off x="506959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54864"/>
            <a:ext cx="8046720" cy="580930"/>
          </a:xfrm>
          <a:prstGeom prst="rect">
            <a:avLst/>
          </a:prstGeom>
        </p:spPr>
        <p:txBody>
          <a:bodyPr tIns="91440" bIns="0" anchor="b"/>
          <a:lstStyle>
            <a:lvl1pPr>
              <a:defRPr sz="1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9" y="1143000"/>
            <a:ext cx="7945027" cy="3286125"/>
          </a:xfrm>
          <a:prstGeom prst="rect">
            <a:avLst/>
          </a:prstGeom>
        </p:spPr>
        <p:txBody>
          <a:bodyPr/>
          <a:lstStyle>
            <a:lvl1pPr>
              <a:buNone/>
              <a:defRPr sz="900" i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671512"/>
            <a:ext cx="4000500" cy="414338"/>
          </a:xfrm>
          <a:prstGeom prst="rect">
            <a:avLst/>
          </a:prstGeom>
        </p:spPr>
        <p:txBody>
          <a:bodyPr lIns="91440" anchor="b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i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buNone/>
              <a:defRPr sz="1050"/>
            </a:lvl2pPr>
            <a:lvl3pPr>
              <a:buNone/>
              <a:defRPr sz="1050"/>
            </a:lvl3pPr>
            <a:lvl4pPr>
              <a:buNone/>
              <a:defRPr sz="1050"/>
            </a:lvl4pPr>
            <a:lvl5pPr>
              <a:buNone/>
              <a:defRPr sz="1050"/>
            </a:lvl5pPr>
          </a:lstStyle>
          <a:p>
            <a:pPr marL="257175" lvl="0" indent="-257175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y-axis title here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y-axis units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9" y="673513"/>
            <a:ext cx="3895726" cy="412337"/>
          </a:xfrm>
          <a:prstGeom prst="rect">
            <a:avLst/>
          </a:prstGeom>
        </p:spPr>
        <p:txBody>
          <a:bodyPr anchor="b"/>
          <a:lstStyle>
            <a:lvl1pPr marL="0" marR="0" indent="0" algn="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050" i="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57175" lvl="0" indent="-257175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secondary y-axis title here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y-axis units here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40" y="4772025"/>
            <a:ext cx="516411" cy="267462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6" y="4464844"/>
            <a:ext cx="7943849" cy="185738"/>
          </a:xfrm>
          <a:prstGeom prst="rect">
            <a:avLst/>
          </a:prstGeom>
        </p:spPr>
        <p:txBody>
          <a:bodyPr anchor="b"/>
          <a:lstStyle>
            <a:lvl1pPr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4793456"/>
            <a:ext cx="3434588" cy="297748"/>
          </a:xfrm>
          <a:prstGeom prst="rect">
            <a:avLst/>
          </a:prstGeom>
        </p:spPr>
        <p:txBody>
          <a:bodyPr anchor="b"/>
          <a:lstStyle>
            <a:lvl1pPr>
              <a:defRPr sz="900" i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Dr. Linda Capuano, KBH Center - Austin, TX September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1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9" y="4842406"/>
            <a:ext cx="276225" cy="20597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54864"/>
            <a:ext cx="8046720" cy="857250"/>
          </a:xfrm>
          <a:prstGeom prst="rect">
            <a:avLst/>
          </a:prstGeom>
        </p:spPr>
        <p:txBody>
          <a:bodyPr anchor="b" anchorCtr="0"/>
          <a:lstStyle>
            <a:lvl1pPr algn="l"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Dr. Linda Capuano, KBH Center - Austin, TX September 27,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959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987552"/>
            <a:ext cx="8046720" cy="3442716"/>
          </a:xfrm>
          <a:prstGeom prst="rect">
            <a:avLst/>
          </a:prstGeom>
        </p:spPr>
        <p:txBody>
          <a:bodyPr/>
          <a:lstStyle>
            <a:lvl1pPr marL="178308" indent="-178308">
              <a:spcBef>
                <a:spcPts val="1200"/>
              </a:spcBef>
              <a:spcAft>
                <a:spcPts val="450"/>
              </a:spcAft>
              <a:defRPr sz="1650"/>
            </a:lvl1pPr>
            <a:lvl2pPr marL="521208" indent="-178308">
              <a:spcAft>
                <a:spcPts val="300"/>
              </a:spcAft>
              <a:defRPr sz="1200"/>
            </a:lvl2pPr>
            <a:lvl3pPr marL="816102" indent="-130302">
              <a:spcAft>
                <a:spcPts val="300"/>
              </a:spcAft>
              <a:defRPr sz="1200"/>
            </a:lvl3pPr>
            <a:lvl4pPr marL="1207008" indent="-178308">
              <a:spcAft>
                <a:spcPts val="300"/>
              </a:spcAft>
              <a:defRPr sz="1200"/>
            </a:lvl4pPr>
            <a:lvl5pPr marL="1501902" indent="-130302">
              <a:spcAft>
                <a:spcPts val="30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0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9" y="4842406"/>
            <a:ext cx="276225" cy="20597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54864"/>
            <a:ext cx="8046720" cy="857250"/>
          </a:xfrm>
          <a:prstGeom prst="rect">
            <a:avLst/>
          </a:prstGeom>
        </p:spPr>
        <p:txBody>
          <a:bodyPr anchor="b" anchorCtr="0"/>
          <a:lstStyle>
            <a:lvl1pPr algn="l"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Dr. Linda Capuano, KBH Center - Austin, TX September 27,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959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987552"/>
            <a:ext cx="8046720" cy="3442716"/>
          </a:xfrm>
          <a:prstGeom prst="rect">
            <a:avLst/>
          </a:prstGeom>
        </p:spPr>
        <p:txBody>
          <a:bodyPr/>
          <a:lstStyle>
            <a:lvl1pPr marL="178308" indent="-178308">
              <a:spcBef>
                <a:spcPts val="1200"/>
              </a:spcBef>
              <a:spcAft>
                <a:spcPts val="450"/>
              </a:spcAft>
              <a:defRPr sz="1650"/>
            </a:lvl1pPr>
            <a:lvl2pPr marL="521208" indent="-178308">
              <a:spcAft>
                <a:spcPts val="300"/>
              </a:spcAft>
              <a:defRPr sz="1200"/>
            </a:lvl2pPr>
            <a:lvl3pPr marL="816102" indent="-130302">
              <a:spcAft>
                <a:spcPts val="300"/>
              </a:spcAft>
              <a:defRPr sz="1200"/>
            </a:lvl3pPr>
            <a:lvl4pPr marL="1207008" indent="-178308">
              <a:spcAft>
                <a:spcPts val="300"/>
              </a:spcAft>
              <a:defRPr sz="1200"/>
            </a:lvl4pPr>
            <a:lvl5pPr marL="1501902" indent="-130302">
              <a:spcAft>
                <a:spcPts val="30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7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24" cstate="print"/>
          <a:srcRect t="10667" b="10667"/>
          <a:stretch>
            <a:fillRect/>
          </a:stretch>
        </p:blipFill>
        <p:spPr bwMode="auto">
          <a:xfrm>
            <a:off x="0" y="4669632"/>
            <a:ext cx="9144000" cy="4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479345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Linda Capuano, Committee on National Statistics, October 19,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72" r:id="rId4"/>
    <p:sldLayoutId id="2147485260" r:id="rId5"/>
    <p:sldLayoutId id="2147485261" r:id="rId6"/>
    <p:sldLayoutId id="2147485273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4" r:id="rId16"/>
    <p:sldLayoutId id="2147485275" r:id="rId17"/>
    <p:sldLayoutId id="2147485276" r:id="rId18"/>
    <p:sldLayoutId id="2147485277" r:id="rId19"/>
    <p:sldLayoutId id="2147485278" r:id="rId20"/>
    <p:sldLayoutId id="2147485279" r:id="rId21"/>
    <p:sldLayoutId id="2147485280" r:id="rId2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special/disruption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special/disruptions/archive/hurricane/michael/index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special/disruptions/socal/summe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capuano@eia.gov" TargetMode="External"/><Relationship Id="rId7" Type="http://schemas.openxmlformats.org/officeDocument/2006/relationships/hyperlink" Target="mailto:dennis.mesina@ei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dale.sweetnam@eia.gov" TargetMode="External"/><Relationship Id="rId5" Type="http://schemas.openxmlformats.org/officeDocument/2006/relationships/hyperlink" Target="mailto:hannah.breul@eia.gov" TargetMode="External"/><Relationship Id="rId4" Type="http://schemas.openxmlformats.org/officeDocument/2006/relationships/hyperlink" Target="mailto:stephen.nalley@ei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EIA Emergency </a:t>
            </a:r>
            <a:r>
              <a:rPr lang="en-US" dirty="0"/>
              <a:t>R</a:t>
            </a:r>
            <a:r>
              <a:rPr lang="en-US" dirty="0" smtClean="0"/>
              <a:t>esponse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</a:t>
            </a:r>
          </a:p>
          <a:p>
            <a:r>
              <a:rPr lang="en-US" dirty="0" smtClean="0"/>
              <a:t>Committee on National Statistics</a:t>
            </a:r>
          </a:p>
          <a:p>
            <a:r>
              <a:rPr lang="en-US" dirty="0" smtClean="0"/>
              <a:t>October 19</a:t>
            </a:r>
            <a:r>
              <a:rPr lang="en-US" smtClean="0"/>
              <a:t>, 2018 | </a:t>
            </a:r>
            <a:r>
              <a:rPr lang="en-US" dirty="0" smtClean="0"/>
              <a:t>Washington, D.C.</a:t>
            </a:r>
          </a:p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Linda Capuano,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5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574"/>
            <a:ext cx="8001000" cy="399056"/>
          </a:xfrm>
        </p:spPr>
        <p:txBody>
          <a:bodyPr/>
          <a:lstStyle/>
          <a:p>
            <a:r>
              <a:rPr lang="en-US" dirty="0" smtClean="0"/>
              <a:t>EIA works closely DOE and other agencies during energy disruptions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591502"/>
            <a:ext cx="8001000" cy="393477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/>
              <a:t>S</a:t>
            </a:r>
            <a:r>
              <a:rPr lang="en-US" b="1" dirty="0" smtClean="0"/>
              <a:t>upports situational awareness by participating and coordinating with</a:t>
            </a:r>
          </a:p>
          <a:p>
            <a:pPr marL="515938" lvl="1" indent="-236538">
              <a:spcBef>
                <a:spcPts val="600"/>
              </a:spcBef>
            </a:pPr>
            <a:r>
              <a:rPr lang="en-US" sz="1600" dirty="0" smtClean="0"/>
              <a:t>Department of Energy, </a:t>
            </a:r>
            <a:r>
              <a:rPr lang="en-US" sz="1600" dirty="0"/>
              <a:t>Office of Cybersecurity, Energy Security, and Emergency Response (CESER)</a:t>
            </a:r>
          </a:p>
          <a:p>
            <a:pPr marL="573088" lvl="1" indent="-285750">
              <a:spcBef>
                <a:spcPts val="600"/>
              </a:spcBef>
            </a:pPr>
            <a:r>
              <a:rPr lang="en-US" sz="1600" dirty="0" smtClean="0"/>
              <a:t>Federal Emergency Management Agency (FEMA)</a:t>
            </a:r>
          </a:p>
          <a:p>
            <a:pPr marL="573088" lvl="1" indent="-285750">
              <a:spcBef>
                <a:spcPts val="600"/>
              </a:spcBef>
            </a:pPr>
            <a:r>
              <a:rPr lang="en-US" sz="1600" dirty="0" smtClean="0"/>
              <a:t>Department of Transportation, Pipeline and Hazardous Materials Safety Administration (PHMSA)</a:t>
            </a:r>
          </a:p>
          <a:p>
            <a:pPr marL="573088" lvl="1" indent="-285750">
              <a:spcBef>
                <a:spcPts val="600"/>
              </a:spcBef>
            </a:pPr>
            <a:r>
              <a:rPr lang="en-US" sz="1600" dirty="0" smtClean="0"/>
              <a:t>State Energy Offices</a:t>
            </a:r>
          </a:p>
          <a:p>
            <a:pPr marL="573088" lvl="1" indent="-285750">
              <a:spcBef>
                <a:spcPts val="600"/>
              </a:spcBef>
            </a:pPr>
            <a:r>
              <a:rPr lang="en-US" sz="1600" dirty="0" smtClean="0"/>
              <a:t>Canadian National Energy Board (NEB)</a:t>
            </a:r>
          </a:p>
          <a:p>
            <a:pPr marL="573088" lvl="1" indent="-285750">
              <a:spcBef>
                <a:spcPts val="600"/>
              </a:spcBef>
            </a:pPr>
            <a:r>
              <a:rPr lang="en-US" sz="1600" dirty="0" smtClean="0"/>
              <a:t>Others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-US" b="1" dirty="0" smtClean="0"/>
              <a:t>ndependently publishes information on its EIA.gov Disruption Pages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3081592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Linda Capuano, Committee on National Statistics October 19, 2018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4464844"/>
            <a:ext cx="8001000" cy="2057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4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40360" y="1186172"/>
            <a:ext cx="3943096" cy="355455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1" dirty="0" smtClean="0">
                <a:solidFill>
                  <a:srgbClr val="0070C0"/>
                </a:solidFill>
                <a:hlinkClick r:id="rId3"/>
              </a:rPr>
              <a:t>Eia.gov/special/disruptions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dirty="0"/>
              <a:t>i</a:t>
            </a:r>
            <a:r>
              <a:rPr lang="en-US" sz="1600" dirty="0" smtClean="0"/>
              <a:t>nteractive map layers include: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Refineries, terminals, crude oil and petroleum product pipelines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Oil and gas wells and offshore platforms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Natural gas processing plants and pipelines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Power plants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Coal mines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Weather indicators from NOAA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3060652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Linda Capuano, Committee on National Statistics October 19, 2018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91440"/>
            <a:ext cx="8245549" cy="743448"/>
          </a:xfrm>
        </p:spPr>
        <p:txBody>
          <a:bodyPr/>
          <a:lstStyle/>
          <a:p>
            <a:r>
              <a:rPr lang="en-US" dirty="0"/>
              <a:t>EIA’s energy disruptions page features </a:t>
            </a:r>
            <a:r>
              <a:rPr lang="en-US" dirty="0" smtClean="0"/>
              <a:t>interactive map layers displaying </a:t>
            </a:r>
            <a:r>
              <a:rPr lang="en-US" dirty="0"/>
              <a:t>energy infrastructure and weather information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U.S. Energy Information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692501" y="903469"/>
            <a:ext cx="4203859" cy="348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0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03040" y="1026577"/>
            <a:ext cx="3999611" cy="321884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i="1" dirty="0" smtClean="0">
                <a:solidFill>
                  <a:srgbClr val="0070C0"/>
                </a:solidFill>
                <a:hlinkClick r:id="rId3"/>
              </a:rPr>
              <a:t>Eia.gov/special/disruptions/archive/hurricane/Michael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dirty="0"/>
              <a:t>reports </a:t>
            </a:r>
            <a:r>
              <a:rPr lang="en-US" sz="1600" dirty="0" smtClean="0"/>
              <a:t>features:</a:t>
            </a:r>
            <a:endParaRPr lang="en-US" sz="1600" b="1" i="1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dirty="0" smtClean="0"/>
              <a:t>Hourly electricity load for balancing authorities in the affected areas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Weather data including precipitation, wave height, and wind speed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Maps featuring the projected storm path and the location of nuclear power plants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Estimates of customers by state for each balancing authority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3193274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Linda Capuano, Committee on National Statistics October 19, 2018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91440"/>
            <a:ext cx="8262756" cy="515833"/>
          </a:xfrm>
        </p:spPr>
        <p:txBody>
          <a:bodyPr/>
          <a:lstStyle/>
          <a:p>
            <a:r>
              <a:rPr lang="en-US" dirty="0" smtClean="0"/>
              <a:t>EIA releases daily electricity status reports during hurricanes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U.S. Energy Information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667346" y="814182"/>
            <a:ext cx="4048412" cy="34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38087" y="1356790"/>
            <a:ext cx="3999611" cy="275800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i="1" dirty="0" smtClean="0">
                <a:solidFill>
                  <a:srgbClr val="0070C0"/>
                </a:solidFill>
                <a:hlinkClick r:id="rId3"/>
              </a:rPr>
              <a:t>Eia.gov/special/disruptions/</a:t>
            </a:r>
            <a:r>
              <a:rPr lang="en-US" sz="1600" b="1" i="1" dirty="0" err="1" smtClean="0">
                <a:solidFill>
                  <a:srgbClr val="0070C0"/>
                </a:solidFill>
                <a:hlinkClick r:id="rId3"/>
              </a:rPr>
              <a:t>socal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reports feature: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 smtClean="0"/>
              <a:t>Daily natural gas receipts and </a:t>
            </a:r>
            <a:r>
              <a:rPr lang="en-US" sz="1600" dirty="0" err="1" smtClean="0"/>
              <a:t>sendout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Daily net inventory change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Hourly electricity load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Natural gas and electricity prices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Map featuring natural gas infrastructure</a:t>
            </a:r>
            <a:endParaRPr lang="en-US" sz="1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>
          <a:xfrm>
            <a:off x="666749" y="4793456"/>
            <a:ext cx="3311937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Linda Capuano, Committee on National Statistics October 19, 2018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EIA </a:t>
            </a:r>
            <a:r>
              <a:rPr lang="en-US" dirty="0" smtClean="0"/>
              <a:t>posts custom </a:t>
            </a:r>
            <a:r>
              <a:rPr lang="en-US" dirty="0"/>
              <a:t>dashboards to monitor </a:t>
            </a:r>
            <a:r>
              <a:rPr lang="en-US" dirty="0" smtClean="0"/>
              <a:t>select markets such as Southern California natural gas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U.S. Energy Information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685800" y="964904"/>
            <a:ext cx="4270108" cy="32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3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59132" y="1235521"/>
            <a:ext cx="3758753" cy="309721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724086" y="1273095"/>
            <a:ext cx="4022725" cy="7586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5800" y="660402"/>
            <a:ext cx="3931920" cy="361353"/>
          </a:xfrm>
        </p:spPr>
        <p:txBody>
          <a:bodyPr/>
          <a:lstStyle/>
          <a:p>
            <a:r>
              <a:rPr lang="en-US" sz="1600" b="1" dirty="0" smtClean="0"/>
              <a:t>Today in Energy</a:t>
            </a:r>
            <a:endParaRPr lang="en-US" sz="1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63440" y="667661"/>
            <a:ext cx="4023360" cy="383124"/>
          </a:xfrm>
        </p:spPr>
        <p:txBody>
          <a:bodyPr/>
          <a:lstStyle/>
          <a:p>
            <a:pPr algn="l"/>
            <a:r>
              <a:rPr lang="en-US" sz="1600" b="1" dirty="0" smtClean="0"/>
              <a:t>This Week in Petroleum</a:t>
            </a:r>
            <a:endParaRPr lang="en-US" sz="16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3158374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Linda Capuano, Committee on National Statistics October 19, 2018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203204"/>
            <a:ext cx="8276771" cy="370431"/>
          </a:xfrm>
        </p:spPr>
        <p:txBody>
          <a:bodyPr/>
          <a:lstStyle/>
          <a:p>
            <a:r>
              <a:rPr lang="en-US" dirty="0" smtClean="0"/>
              <a:t>EIA posts analysis products covering emerging trends in energy markets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U.S. Energy Information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200" y="2031696"/>
            <a:ext cx="3188985" cy="236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7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3186294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Linda Capuano, Committee on National Statistics October 19, 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643415"/>
          </a:xfrm>
        </p:spPr>
        <p:txBody>
          <a:bodyPr/>
          <a:lstStyle/>
          <a:p>
            <a:r>
              <a:rPr lang="en-US" sz="2800" dirty="0"/>
              <a:t>EIA leverages social media to disseminate energy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U.S. Energy Information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66750" y="842010"/>
            <a:ext cx="4805690" cy="36156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en-US" sz="1600" b="1" dirty="0" smtClean="0"/>
              <a:t>EIA tweets and posts links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on-demand energy analysis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near real-time electricity data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daily status reports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online tools that provide on-demand access to more frequent energy information updates</a:t>
            </a:r>
          </a:p>
          <a:p>
            <a:pPr>
              <a:spcBef>
                <a:spcPts val="400"/>
              </a:spcBef>
            </a:pPr>
            <a:endParaRPr lang="en-US" sz="8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600" b="1" dirty="0" smtClean="0"/>
              <a:t>Access available to all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Federal and state agencies, regional and local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First responders to emergency operations centers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Direct to mobile phones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591" y="842010"/>
            <a:ext cx="2751373" cy="3657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69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986336"/>
            <a:ext cx="8001000" cy="3539944"/>
          </a:xfrm>
        </p:spPr>
        <p:txBody>
          <a:bodyPr/>
          <a:lstStyle/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Times New Roman"/>
              </a:rPr>
              <a:t>Linda Capuano, Administrator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Times New Roman"/>
                <a:hlinkClick r:id="rId3"/>
              </a:rPr>
              <a:t>linda.capuano@eia.gov</a:t>
            </a:r>
            <a:r>
              <a:rPr lang="en-US" altLang="en-US" sz="1400" i="1" dirty="0">
                <a:solidFill>
                  <a:srgbClr val="000000"/>
                </a:solidFill>
                <a:latin typeface="Times New Roman"/>
              </a:rPr>
              <a:t>, 202-586-6351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i="1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</a:rPr>
              <a:t>Stephen </a:t>
            </a:r>
            <a:r>
              <a:rPr lang="en-US" altLang="en-US" sz="1400" i="1" dirty="0">
                <a:solidFill>
                  <a:srgbClr val="000000"/>
                </a:solidFill>
                <a:latin typeface="Times New Roman"/>
              </a:rPr>
              <a:t>Nalley, Deputy Administrator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Times New Roman"/>
                <a:hlinkClick r:id="rId4"/>
              </a:rPr>
              <a:t>stephen.nalley@eia.gov</a:t>
            </a:r>
            <a:r>
              <a:rPr lang="en-US" altLang="en-US" sz="1400" i="1" dirty="0">
                <a:solidFill>
                  <a:srgbClr val="000000"/>
                </a:solidFill>
                <a:latin typeface="Times New Roman"/>
              </a:rPr>
              <a:t>, 202-586-6351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i="1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i="1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b="1" i="1" dirty="0">
                <a:solidFill>
                  <a:srgbClr val="000000"/>
                </a:solidFill>
                <a:latin typeface="Times New Roman"/>
              </a:rPr>
              <a:t>Subject matter experts for this presentation</a:t>
            </a:r>
            <a:r>
              <a:rPr lang="en-US" altLang="en-US" sz="1400" b="1" i="1" dirty="0" smtClean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b="1" i="1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</a:rPr>
              <a:t>Hannah Breul</a:t>
            </a:r>
            <a:r>
              <a:rPr lang="en-US" altLang="en-US" sz="1400" i="1" dirty="0">
                <a:solidFill>
                  <a:srgbClr val="000000"/>
                </a:solidFill>
                <a:latin typeface="Times New Roman"/>
              </a:rPr>
              <a:t>, Team Lead, Petroleum Markets </a:t>
            </a: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</a:rPr>
              <a:t>Analysis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  <a:hlinkClick r:id="rId5"/>
              </a:rPr>
              <a:t>hannah.breul@eia.gov</a:t>
            </a: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</a:rPr>
              <a:t>, 202-586-4522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</a:rPr>
              <a:t>Dale Sweetnam</a:t>
            </a:r>
            <a:r>
              <a:rPr lang="en-US" altLang="en-US" sz="1400" i="1" dirty="0">
                <a:solidFill>
                  <a:srgbClr val="000000"/>
                </a:solidFill>
                <a:latin typeface="Times New Roman"/>
              </a:rPr>
              <a:t>, Communications Manager, Content Operations </a:t>
            </a: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</a:rPr>
              <a:t>Team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  <a:hlinkClick r:id="rId6"/>
              </a:rPr>
              <a:t>dale.sweetnam@eia.gov</a:t>
            </a: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</a:rPr>
              <a:t>, 202-586-0851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i="1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</a:rPr>
              <a:t>Dennis Mesina</a:t>
            </a:r>
            <a:r>
              <a:rPr lang="en-US" altLang="en-US" sz="1400" i="1" dirty="0">
                <a:solidFill>
                  <a:srgbClr val="000000"/>
                </a:solidFill>
                <a:latin typeface="Times New Roman"/>
              </a:rPr>
              <a:t>, Public Affairs Specialist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  <a:hlinkClick r:id="rId7"/>
              </a:rPr>
              <a:t>dennis.mesina@eia.gov</a:t>
            </a:r>
            <a:r>
              <a:rPr lang="en-US" altLang="en-US" sz="1400" i="1" dirty="0" smtClean="0">
                <a:solidFill>
                  <a:srgbClr val="000000"/>
                </a:solidFill>
                <a:latin typeface="Times New Roman"/>
              </a:rPr>
              <a:t>, 202-586-1377</a:t>
            </a:r>
            <a:endParaRPr lang="en-US" altLang="en-US" sz="1400" i="1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i="1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3081592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Linda Capuano, Committee on National Statistics October 19, 2018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1501" y="2187452"/>
            <a:ext cx="795528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62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5800" y="1082534"/>
            <a:ext cx="4006215" cy="335361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T</a:t>
            </a:r>
            <a:r>
              <a:rPr lang="en-US" sz="1400" b="1" dirty="0" smtClean="0"/>
              <a:t>he Nation’s source of energy information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EIA </a:t>
            </a:r>
            <a:r>
              <a:rPr lang="en-US" sz="1400" dirty="0"/>
              <a:t>collects, analyzes, and disseminates independent and impartial energy information to promote sound policymaking, efficient markets, and public understanding of energy and its interaction with the economy and the environment. </a:t>
            </a:r>
            <a:endParaRPr lang="en-US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/>
              <a:t>EIA’s products are independen</a:t>
            </a:r>
            <a:r>
              <a:rPr lang="en-US" sz="1400" dirty="0" smtClean="0"/>
              <a:t>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By </a:t>
            </a:r>
            <a:r>
              <a:rPr lang="en-US" sz="1400" dirty="0"/>
              <a:t>law, </a:t>
            </a:r>
            <a:r>
              <a:rPr lang="en-US" sz="1400" dirty="0" smtClean="0"/>
              <a:t>EIA’s </a:t>
            </a:r>
            <a:r>
              <a:rPr lang="en-US" sz="1400" dirty="0"/>
              <a:t>data, analyses, and forecasts are independent of approval by any other officer or employee of the United States Government.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49" y="4793456"/>
            <a:ext cx="3039711" cy="295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Linda Capuano, Committee on National </a:t>
            </a:r>
            <a:r>
              <a:rPr lang="en-US" dirty="0" smtClean="0"/>
              <a:t>Statistics </a:t>
            </a:r>
            <a:r>
              <a:rPr lang="en-US" dirty="0"/>
              <a:t>October 19,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7" name="Picture 9" descr="http://inside.eia.gov/content_OC/eia_logos/large%20full%20EIA%20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51" y="135918"/>
            <a:ext cx="3742996" cy="7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379483" y="2719552"/>
            <a:ext cx="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200" i="1" dirty="0">
              <a:solidFill>
                <a:srgbClr val="33333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412" y="1085850"/>
            <a:ext cx="3595888" cy="3064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70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658479"/>
          </a:xfrm>
        </p:spPr>
        <p:txBody>
          <a:bodyPr>
            <a:noAutofit/>
          </a:bodyPr>
          <a:lstStyle/>
          <a:p>
            <a:r>
              <a:rPr lang="en-US" sz="2200" dirty="0" smtClean="0"/>
              <a:t>Solid </a:t>
            </a:r>
            <a:r>
              <a:rPr lang="en-US" sz="2200" dirty="0"/>
              <a:t>legal foundation and trust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49" y="4793456"/>
            <a:ext cx="2976673" cy="295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Linda Capuano, Committee on National Statistics October 19,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6750" y="878506"/>
            <a:ext cx="8020049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/>
              <a:t>Legal right to collect </a:t>
            </a:r>
          </a:p>
          <a:p>
            <a:pPr marL="557213" lvl="1" indent="-214313">
              <a:spcBef>
                <a:spcPts val="288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Federal </a:t>
            </a:r>
            <a:r>
              <a:rPr lang="en-US" sz="1600" dirty="0"/>
              <a:t>Energy Administration Act of 1974 (Public Law 93‐275) </a:t>
            </a:r>
          </a:p>
          <a:p>
            <a:pPr marL="557213" lvl="1" indent="-214313">
              <a:spcBef>
                <a:spcPts val="288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Department </a:t>
            </a:r>
            <a:r>
              <a:rPr lang="en-US" sz="1600" dirty="0"/>
              <a:t>of Energy (DOE) Organization Act of 1977 (Public Law 95-91)</a:t>
            </a:r>
          </a:p>
          <a:p>
            <a:pPr marL="557213" lvl="1" indent="-214313">
              <a:spcBef>
                <a:spcPts val="288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Other </a:t>
            </a:r>
            <a:r>
              <a:rPr lang="en-US" sz="1600" dirty="0"/>
              <a:t>legal mandates</a:t>
            </a:r>
          </a:p>
          <a:p>
            <a:pPr lvl="0"/>
            <a:endParaRPr lang="en-US" sz="1600" dirty="0"/>
          </a:p>
          <a:p>
            <a:pPr lvl="0"/>
            <a:r>
              <a:rPr lang="en-US" sz="1600" b="1" dirty="0"/>
              <a:t>Legal obligation to protect</a:t>
            </a:r>
          </a:p>
          <a:p>
            <a:pPr marL="557213" lvl="1" indent="-214313">
              <a:spcBef>
                <a:spcPts val="288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Confidential </a:t>
            </a:r>
            <a:r>
              <a:rPr lang="en-US" sz="1600" dirty="0"/>
              <a:t>Information Protection and Statistical Efficiency Act (CIPSEA), Title V of the E-Government Act of 2002 (Pubic Law 107-347)</a:t>
            </a:r>
          </a:p>
          <a:p>
            <a:pPr marL="557213" lvl="1" indent="-214313">
              <a:spcBef>
                <a:spcPts val="288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Freedom </a:t>
            </a:r>
            <a:r>
              <a:rPr lang="en-US" sz="1600" dirty="0"/>
              <a:t>of Information Act, 5 USC. 552, exemptions 3, 4, and 6 </a:t>
            </a:r>
          </a:p>
          <a:p>
            <a:pPr marL="557213" lvl="1" indent="-214313">
              <a:spcBef>
                <a:spcPts val="288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Paperwork </a:t>
            </a:r>
            <a:r>
              <a:rPr lang="en-US" sz="1600" dirty="0"/>
              <a:t>Reduction Act, 44 U.S.C. 3501</a:t>
            </a:r>
          </a:p>
          <a:p>
            <a:pPr marL="557213" lvl="1" indent="-214313">
              <a:spcBef>
                <a:spcPts val="288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</a:t>
            </a:r>
            <a:r>
              <a:rPr lang="en-US" sz="1600" dirty="0"/>
              <a:t>Quality Act, P.L. No. 106-554; H.R. 5658, Section 515(a)</a:t>
            </a:r>
          </a:p>
        </p:txBody>
      </p:sp>
    </p:spTree>
    <p:extLst>
      <p:ext uri="{BB962C8B-B14F-4D97-AF65-F5344CB8AC3E}">
        <p14:creationId xmlns:p14="http://schemas.microsoft.com/office/powerpoint/2010/main" val="4956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EIA is a Principal Federal Statistical Agency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5800" y="981442"/>
            <a:ext cx="8001000" cy="3544838"/>
          </a:xfrm>
        </p:spPr>
        <p:txBody>
          <a:bodyPr/>
          <a:lstStyle/>
          <a:p>
            <a:r>
              <a:rPr lang="en-US" i="0" dirty="0" smtClean="0">
                <a:latin typeface="+mn-lt"/>
              </a:rPr>
              <a:t>Three Branches of Government: Executive; Legislative; and Judiciary. </a:t>
            </a:r>
          </a:p>
          <a:p>
            <a:r>
              <a:rPr lang="en-US" i="0" dirty="0" smtClean="0">
                <a:latin typeface="+mn-lt"/>
              </a:rPr>
              <a:t>Executive Branch – 15 Departments</a:t>
            </a:r>
          </a:p>
          <a:p>
            <a:r>
              <a:rPr lang="en-US" i="0" dirty="0" smtClean="0">
                <a:latin typeface="+mn-lt"/>
              </a:rPr>
              <a:t>190 Agencies within 15 Departments</a:t>
            </a:r>
          </a:p>
          <a:p>
            <a:r>
              <a:rPr lang="en-US" i="0" dirty="0" smtClean="0">
                <a:latin typeface="+mn-lt"/>
              </a:rPr>
              <a:t>90 out of 190 Agencies perform various statistical collections</a:t>
            </a:r>
          </a:p>
          <a:p>
            <a:r>
              <a:rPr lang="en-US" i="0" dirty="0" smtClean="0">
                <a:latin typeface="+mn-lt"/>
              </a:rPr>
              <a:t>13 out of 90 are Principal Federal Statistical Agencies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983762" cy="295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Linda Capuano, Committee on National Statistics October 19,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266814" cy="647183"/>
          </a:xfrm>
        </p:spPr>
        <p:txBody>
          <a:bodyPr/>
          <a:lstStyle/>
          <a:p>
            <a:r>
              <a:rPr lang="en-US" sz="2200" dirty="0" smtClean="0"/>
              <a:t>EIA’s data collection and analytical products integrate all energy sectors</a:t>
            </a:r>
            <a:endParaRPr lang="en-US" sz="22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3061734" cy="295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Linda Capuano, Committee on National Statistics October 19,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surveys_diagram_v5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867210"/>
            <a:ext cx="7229697" cy="32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606335"/>
          </a:xfrm>
        </p:spPr>
        <p:txBody>
          <a:bodyPr/>
          <a:lstStyle/>
          <a:p>
            <a:r>
              <a:rPr lang="en-US" sz="2100" dirty="0" smtClean="0"/>
              <a:t>EIA stakeholders</a:t>
            </a:r>
            <a:endParaRPr lang="en-US" sz="21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sz="1350" dirty="0">
              <a:latin typeface="+mj-lt"/>
            </a:endParaRPr>
          </a:p>
          <a:p>
            <a:pPr marL="342900" lvl="1" indent="0">
              <a:buNone/>
            </a:pPr>
            <a:endParaRPr lang="en-US" sz="900" dirty="0">
              <a:latin typeface="+mj-lt"/>
            </a:endParaRPr>
          </a:p>
          <a:p>
            <a:pPr marL="342900" lvl="1" indent="0">
              <a:buNone/>
            </a:pPr>
            <a:endParaRPr lang="en-US" sz="900" dirty="0"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740647"/>
            <a:ext cx="301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FFFFFF"/>
                </a:solidFill>
                <a:latin typeface="Arial"/>
                <a:cs typeface="+mn-cs"/>
              </a:rPr>
              <a:t>Linda Capuano, Committee on National Statistics October 19, 2018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3911600" y="601775"/>
            <a:ext cx="4865915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1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Business/Industry</a:t>
            </a:r>
          </a:p>
          <a:p>
            <a:pPr marL="128588" indent="-128588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Manufacturers – market research</a:t>
            </a:r>
          </a:p>
          <a:p>
            <a:pPr eaLnBrk="0" hangingPunct="0"/>
            <a:endParaRPr lang="en-US" sz="800" b="1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Energy Sector</a:t>
            </a:r>
          </a:p>
          <a:p>
            <a:pPr marL="128588" indent="-128588" eaLnBrk="0" hangingPunct="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Consumers – monitor price forecasts</a:t>
            </a:r>
          </a:p>
          <a:p>
            <a:pPr marL="128588" indent="-128588" eaLnBrk="0" hangingPunct="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Producers – track inventory statistics</a:t>
            </a:r>
          </a:p>
          <a:p>
            <a:pPr eaLnBrk="0" hangingPunct="0"/>
            <a:endParaRPr lang="en-US" sz="800" b="1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Finance/Consulting</a:t>
            </a:r>
            <a:endParaRPr lang="en-US" sz="1200" b="1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marL="128588" indent="-128588" eaLnBrk="0" hangingPunct="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Commodities Analysts – market response to supply data</a:t>
            </a:r>
          </a:p>
          <a:p>
            <a:pPr eaLnBrk="0" hangingPunct="0"/>
            <a:endParaRPr lang="en-US" sz="800" b="1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Private </a:t>
            </a:r>
            <a:r>
              <a:rPr lang="en-US" sz="1200" b="1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Citizens</a:t>
            </a:r>
          </a:p>
          <a:p>
            <a:pPr marL="128588" indent="-128588" eaLnBrk="0" hangingPunct="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Public – research gasoline prices</a:t>
            </a:r>
          </a:p>
          <a:p>
            <a:pPr eaLnBrk="0" hangingPunct="0"/>
            <a:endParaRPr lang="en-US" sz="800" b="1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Government</a:t>
            </a:r>
          </a:p>
          <a:p>
            <a:pPr marL="133350" indent="-133350" eaLnBrk="0" hangingPunct="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Executive Agencies – WH, DOE, &amp; EPA use EIA data to track energy markets and program performance and to analyze policy proposals</a:t>
            </a:r>
          </a:p>
          <a:p>
            <a:pPr marL="128588" indent="-128588" eaLnBrk="0" hangingPunct="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Congress – policy development and agency funding</a:t>
            </a:r>
          </a:p>
          <a:p>
            <a:pPr marL="128588" indent="-128588" eaLnBrk="0" hangingPunct="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State Governments – planning and program development</a:t>
            </a:r>
          </a:p>
          <a:p>
            <a:pPr eaLnBrk="0" hangingPunct="0"/>
            <a:endParaRPr lang="en-US" sz="8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Media/Education</a:t>
            </a:r>
          </a:p>
          <a:p>
            <a:pPr marL="128588" indent="-128588" eaLnBrk="0" hangingPunct="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Journalists – cite energy statistics</a:t>
            </a:r>
            <a:endParaRPr lang="en-US" sz="12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marL="128588" indent="-128588" eaLnBrk="0" hangingPunct="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Teachers – use Energy Kids materials</a:t>
            </a:r>
          </a:p>
          <a:p>
            <a:pPr marL="128588" indent="-128588" eaLnBrk="0" hangingPunct="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Researchers – energy forecasting and modeling</a:t>
            </a:r>
            <a:endParaRPr lang="en-US" sz="1400" i="1" dirty="0">
              <a:solidFill>
                <a:srgbClr val="333333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979714"/>
            <a:ext cx="3033485" cy="31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24" y="90350"/>
            <a:ext cx="3446721" cy="761415"/>
          </a:xfrm>
        </p:spPr>
        <p:txBody>
          <a:bodyPr/>
          <a:lstStyle/>
          <a:p>
            <a:r>
              <a:rPr lang="en-US" sz="2200" dirty="0" smtClean="0"/>
              <a:t>EIA Data Products and Tools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71625" y="1134140"/>
            <a:ext cx="3886200" cy="3392140"/>
          </a:xfrm>
        </p:spPr>
        <p:txBody>
          <a:bodyPr/>
          <a:lstStyle/>
          <a:p>
            <a:r>
              <a:rPr lang="en-US" sz="1600" dirty="0" smtClean="0"/>
              <a:t>Coal Data Browser</a:t>
            </a:r>
          </a:p>
          <a:p>
            <a:r>
              <a:rPr lang="en-US" sz="1600" dirty="0" smtClean="0"/>
              <a:t>Crude Import Tool</a:t>
            </a:r>
          </a:p>
          <a:p>
            <a:r>
              <a:rPr lang="en-US" sz="1600" dirty="0" smtClean="0"/>
              <a:t>Weekly Natural Gas Storage Report</a:t>
            </a:r>
          </a:p>
          <a:p>
            <a:r>
              <a:rPr lang="en-US" sz="1600" smtClean="0"/>
              <a:t>Weekly Petroleum Status Report</a:t>
            </a:r>
            <a:endParaRPr lang="en-US" sz="1600" dirty="0" smtClean="0"/>
          </a:p>
          <a:p>
            <a:r>
              <a:rPr lang="en-US" sz="1600" dirty="0" smtClean="0"/>
              <a:t>Hourly Electric Load Tool</a:t>
            </a:r>
          </a:p>
          <a:p>
            <a:r>
              <a:rPr lang="en-US" sz="1600" dirty="0" smtClean="0"/>
              <a:t>Residential Energy Consumption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948320" cy="295275"/>
          </a:xfrm>
        </p:spPr>
        <p:txBody>
          <a:bodyPr/>
          <a:lstStyle/>
          <a:p>
            <a:r>
              <a:rPr lang="en-US" dirty="0"/>
              <a:t>Linda Capuano, Committee on National Statistics October 19,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023890" y="1134140"/>
            <a:ext cx="3595577" cy="3357850"/>
          </a:xfrm>
          <a:prstGeom prst="rect">
            <a:avLst/>
          </a:prstGeom>
        </p:spPr>
        <p:txBody>
          <a:bodyPr lIns="0" tIns="0" rIns="0" bIns="0"/>
          <a:lstStyle>
            <a:lvl1pPr marL="237744" indent="-237744" algn="l" rtl="0" eaLnBrk="1" fontAlgn="base" hangingPunct="1">
              <a:spcBef>
                <a:spcPts val="16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4944" indent="-237744"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136" indent="-173736"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344" indent="-237744"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2536" indent="-173736"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Annual Energy Outlook</a:t>
            </a:r>
          </a:p>
          <a:p>
            <a:r>
              <a:rPr lang="en-US" sz="1600" dirty="0" smtClean="0"/>
              <a:t>International Energy Outlook</a:t>
            </a:r>
          </a:p>
          <a:p>
            <a:r>
              <a:rPr lang="en-US" sz="1600" dirty="0" smtClean="0"/>
              <a:t>Short-Term Energy Outlook</a:t>
            </a:r>
          </a:p>
          <a:p>
            <a:r>
              <a:rPr lang="en-US" sz="1600" dirty="0" smtClean="0"/>
              <a:t>This Week in Petroleum</a:t>
            </a:r>
          </a:p>
          <a:p>
            <a:r>
              <a:rPr lang="en-US" sz="1600" dirty="0" smtClean="0"/>
              <a:t>Natural Gas Weekly Update</a:t>
            </a:r>
          </a:p>
          <a:p>
            <a:r>
              <a:rPr lang="en-US" sz="1600" dirty="0" smtClean="0"/>
              <a:t>Today in Energy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3890" y="93012"/>
            <a:ext cx="2970027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sz="2200" dirty="0" smtClean="0"/>
              <a:t>EIA Analytical Products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633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42" y="127630"/>
            <a:ext cx="8570686" cy="518255"/>
          </a:xfrm>
        </p:spPr>
        <p:txBody>
          <a:bodyPr/>
          <a:lstStyle/>
          <a:p>
            <a:r>
              <a:rPr lang="en-US" sz="2100" dirty="0" smtClean="0"/>
              <a:t>EIA publishes many data series that can be helpful during energy disruptions</a:t>
            </a:r>
            <a:endParaRPr lang="en-US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986336"/>
            <a:ext cx="8001000" cy="3539944"/>
          </a:xfrm>
        </p:spPr>
        <p:txBody>
          <a:bodyPr/>
          <a:lstStyle/>
          <a:p>
            <a:r>
              <a:rPr lang="en-US" dirty="0" smtClean="0"/>
              <a:t>Weekly gasoline and diesel retail prices</a:t>
            </a:r>
          </a:p>
          <a:p>
            <a:r>
              <a:rPr lang="en-US" dirty="0" smtClean="0"/>
              <a:t>Weekly crude oil and petroleum product inventories</a:t>
            </a:r>
          </a:p>
          <a:p>
            <a:r>
              <a:rPr lang="en-US" dirty="0" smtClean="0"/>
              <a:t>Weekly natural gas inventories</a:t>
            </a:r>
          </a:p>
          <a:p>
            <a:r>
              <a:rPr lang="en-US" dirty="0"/>
              <a:t>Daily spot prices</a:t>
            </a:r>
          </a:p>
          <a:p>
            <a:r>
              <a:rPr lang="en-US" dirty="0" smtClean="0"/>
              <a:t>Hourly electricity load by balancing authority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49" y="4793456"/>
            <a:ext cx="3200255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Linda Capuano, Committee on National Statistics October 19, 2018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U.S. Energy Information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0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7" y="69574"/>
            <a:ext cx="8582769" cy="399056"/>
          </a:xfrm>
        </p:spPr>
        <p:txBody>
          <a:bodyPr/>
          <a:lstStyle/>
          <a:p>
            <a:r>
              <a:rPr lang="en-US" dirty="0" smtClean="0"/>
              <a:t>EIA works closely with DOE and other agencies during energy disruptions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4457" y="591502"/>
            <a:ext cx="8411029" cy="3934778"/>
          </a:xfrm>
        </p:spPr>
        <p:txBody>
          <a:bodyPr/>
          <a:lstStyle/>
          <a:p>
            <a:r>
              <a:rPr lang="en-US" sz="1500" b="1" dirty="0" smtClean="0"/>
              <a:t>DOE’s Office </a:t>
            </a:r>
            <a:r>
              <a:rPr lang="en-US" sz="1500" b="1" dirty="0"/>
              <a:t>of Cybersecurity, Energy Security, and Emergency </a:t>
            </a:r>
            <a:r>
              <a:rPr lang="en-US" sz="1500" b="1" dirty="0" smtClean="0"/>
              <a:t>Response (CESER)</a:t>
            </a:r>
          </a:p>
          <a:p>
            <a:pPr marL="457200" lvl="1" indent="-236538"/>
            <a:r>
              <a:rPr lang="en-US" sz="1500" dirty="0" smtClean="0"/>
              <a:t>CESER leads DOE’s </a:t>
            </a:r>
            <a:r>
              <a:rPr lang="en-US" sz="1500" dirty="0"/>
              <a:t>emergency preparedness and coordinated response to </a:t>
            </a:r>
            <a:r>
              <a:rPr lang="en-US" sz="1500" dirty="0" smtClean="0"/>
              <a:t>energy sector disruptions, </a:t>
            </a:r>
            <a:r>
              <a:rPr lang="en-US" sz="1500" dirty="0"/>
              <a:t>including physical and cyber-attacks, natural disasters, and man-made </a:t>
            </a:r>
            <a:r>
              <a:rPr lang="en-US" sz="1500" dirty="0" smtClean="0"/>
              <a:t>events.</a:t>
            </a:r>
          </a:p>
          <a:p>
            <a:pPr marL="457200" lvl="1" indent="-236538"/>
            <a:r>
              <a:rPr lang="en-US" sz="1500" b="1" dirty="0" smtClean="0"/>
              <a:t>Infrastructure </a:t>
            </a:r>
            <a:r>
              <a:rPr lang="en-US" sz="1500" b="1" dirty="0"/>
              <a:t>Security and Energy Restoration </a:t>
            </a:r>
            <a:r>
              <a:rPr lang="en-US" sz="1500" b="1" dirty="0" smtClean="0"/>
              <a:t>Division (ISER) </a:t>
            </a:r>
            <a:r>
              <a:rPr lang="en-US" sz="1500" dirty="0"/>
              <a:t>leads efforts to </a:t>
            </a:r>
            <a:r>
              <a:rPr lang="en-US" sz="1500" dirty="0" smtClean="0"/>
              <a:t>secure U.S</a:t>
            </a:r>
            <a:r>
              <a:rPr lang="en-US" sz="1500" dirty="0"/>
              <a:t>. energy infrastructure </a:t>
            </a:r>
            <a:r>
              <a:rPr lang="en-US" sz="1500" dirty="0" smtClean="0"/>
              <a:t>against </a:t>
            </a:r>
            <a:r>
              <a:rPr lang="en-US" sz="1500" dirty="0"/>
              <a:t>hazards, reduce </a:t>
            </a:r>
            <a:r>
              <a:rPr lang="en-US" sz="1500" dirty="0" smtClean="0"/>
              <a:t>disruptive event impact, </a:t>
            </a:r>
            <a:r>
              <a:rPr lang="en-US" sz="1500" dirty="0"/>
              <a:t>and respond to and facilitate </a:t>
            </a:r>
            <a:r>
              <a:rPr lang="en-US" sz="1500" dirty="0" smtClean="0"/>
              <a:t>recovery, </a:t>
            </a:r>
            <a:r>
              <a:rPr lang="en-US" sz="1500" dirty="0"/>
              <a:t>in collaboration with industry and </a:t>
            </a:r>
            <a:r>
              <a:rPr lang="en-US" sz="1500" dirty="0" smtClean="0"/>
              <a:t>state </a:t>
            </a:r>
            <a:r>
              <a:rPr lang="en-US" sz="1500" dirty="0"/>
              <a:t>and local governments</a:t>
            </a:r>
            <a:r>
              <a:rPr lang="en-US" sz="1500" dirty="0" smtClean="0"/>
              <a:t>.</a:t>
            </a:r>
          </a:p>
          <a:p>
            <a:pPr marL="457200" lvl="1" indent="-236538"/>
            <a:r>
              <a:rPr lang="en-US" sz="1500" b="1" dirty="0"/>
              <a:t>The Cybersecurity for Energy Delivery Systems Division</a:t>
            </a:r>
            <a:r>
              <a:rPr lang="en-US" sz="1500" dirty="0"/>
              <a:t> mitigates the risk of energy disruption from cyber incidents and other emerging threats within the energy </a:t>
            </a:r>
            <a:r>
              <a:rPr lang="en-US" sz="1500" dirty="0" smtClean="0"/>
              <a:t>environment.</a:t>
            </a:r>
          </a:p>
          <a:p>
            <a:r>
              <a:rPr lang="en-US" sz="1500" b="1" dirty="0" smtClean="0"/>
              <a:t>EIA is independent but coordinates with CESER </a:t>
            </a:r>
            <a:r>
              <a:rPr lang="en-US" sz="1500" dirty="0" smtClean="0"/>
              <a:t>and others during emergency events</a:t>
            </a:r>
          </a:p>
          <a:p>
            <a:pPr marL="457200" lvl="1" indent="-236538"/>
            <a:r>
              <a:rPr lang="en-US" sz="1500" dirty="0" smtClean="0"/>
              <a:t>EIA publishes independent Energy Disruption pages data and analysis and provides data and to CESER</a:t>
            </a:r>
            <a:endParaRPr lang="en-US" sz="1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3081592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Linda Capuano, Committee on National Statistics October 19, 2018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4464844"/>
            <a:ext cx="8001000" cy="2057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53535"/>
      </p:ext>
    </p:extLst>
  </p:cSld>
  <p:clrMapOvr>
    <a:masterClrMapping/>
  </p:clrMapOvr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A.potx" id="{29447570-E686-4A5C-B0E9-1075197C0273}" vid="{0F2230B6-DAD3-44F8-9B30-CFD495AC8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334</TotalTime>
  <Words>1121</Words>
  <Application>Microsoft Office PowerPoint</Application>
  <PresentationFormat>On-screen Show (16:9)</PresentationFormat>
  <Paragraphs>198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eia_template_16x9</vt:lpstr>
      <vt:lpstr>EIA Emergency Response</vt:lpstr>
      <vt:lpstr>PowerPoint Presentation</vt:lpstr>
      <vt:lpstr>Solid legal foundation and trust</vt:lpstr>
      <vt:lpstr>EIA is a Principal Federal Statistical Agency</vt:lpstr>
      <vt:lpstr>EIA’s data collection and analytical products integrate all energy sectors</vt:lpstr>
      <vt:lpstr>EIA stakeholders</vt:lpstr>
      <vt:lpstr>EIA Data Products and Tools</vt:lpstr>
      <vt:lpstr>EIA publishes many data series that can be helpful during energy disruptions</vt:lpstr>
      <vt:lpstr>EIA works closely with DOE and other agencies during energy disruptions</vt:lpstr>
      <vt:lpstr>EIA works closely DOE and other agencies during energy disruptions</vt:lpstr>
      <vt:lpstr>EIA’s energy disruptions page features interactive map layers displaying energy infrastructure and weather information</vt:lpstr>
      <vt:lpstr>EIA releases daily electricity status reports during hurricanes</vt:lpstr>
      <vt:lpstr>EIA posts custom dashboards to monitor select markets such as Southern California natural gas</vt:lpstr>
      <vt:lpstr>EIA posts analysis products covering emerging trends in energy markets</vt:lpstr>
      <vt:lpstr>EIA leverages social media to disseminate energy data</vt:lpstr>
      <vt:lpstr>For more information</vt:lpstr>
    </vt:vector>
  </TitlesOfParts>
  <Company>EIA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EIA’s resources for emergency response</dc:title>
  <dc:creator>Breul, Hannah</dc:creator>
  <cp:lastModifiedBy>Lau, Vivian</cp:lastModifiedBy>
  <cp:revision>32</cp:revision>
  <cp:lastPrinted>2018-10-19T14:01:10Z</cp:lastPrinted>
  <dcterms:created xsi:type="dcterms:W3CDTF">2018-10-17T12:54:53Z</dcterms:created>
  <dcterms:modified xsi:type="dcterms:W3CDTF">2018-11-14T20:54:45Z</dcterms:modified>
</cp:coreProperties>
</file>